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83"/>
  </p:notesMasterIdLst>
  <p:handoutMasterIdLst>
    <p:handoutMasterId r:id="rId84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340" r:id="rId32"/>
    <p:sldId id="341" r:id="rId33"/>
    <p:sldId id="272" r:id="rId34"/>
    <p:sldId id="342" r:id="rId35"/>
    <p:sldId id="331" r:id="rId36"/>
    <p:sldId id="332" r:id="rId37"/>
    <p:sldId id="273" r:id="rId38"/>
    <p:sldId id="307" r:id="rId39"/>
    <p:sldId id="295" r:id="rId40"/>
    <p:sldId id="296" r:id="rId41"/>
    <p:sldId id="310" r:id="rId42"/>
    <p:sldId id="282" r:id="rId43"/>
    <p:sldId id="333" r:id="rId44"/>
    <p:sldId id="292" r:id="rId45"/>
    <p:sldId id="326" r:id="rId46"/>
    <p:sldId id="346" r:id="rId47"/>
    <p:sldId id="344" r:id="rId48"/>
    <p:sldId id="345" r:id="rId49"/>
    <p:sldId id="349" r:id="rId50"/>
    <p:sldId id="293" r:id="rId51"/>
    <p:sldId id="347" r:id="rId52"/>
    <p:sldId id="348" r:id="rId53"/>
    <p:sldId id="334" r:id="rId54"/>
    <p:sldId id="335" r:id="rId55"/>
    <p:sldId id="336" r:id="rId56"/>
    <p:sldId id="337" r:id="rId57"/>
    <p:sldId id="339" r:id="rId58"/>
    <p:sldId id="338" r:id="rId59"/>
    <p:sldId id="352" r:id="rId60"/>
    <p:sldId id="354" r:id="rId61"/>
    <p:sldId id="304" r:id="rId62"/>
    <p:sldId id="355" r:id="rId63"/>
    <p:sldId id="356" r:id="rId64"/>
    <p:sldId id="353" r:id="rId65"/>
    <p:sldId id="350" r:id="rId66"/>
    <p:sldId id="314" r:id="rId67"/>
    <p:sldId id="329" r:id="rId68"/>
    <p:sldId id="316" r:id="rId69"/>
    <p:sldId id="276" r:id="rId70"/>
    <p:sldId id="286" r:id="rId71"/>
    <p:sldId id="287" r:id="rId72"/>
    <p:sldId id="281" r:id="rId73"/>
    <p:sldId id="306" r:id="rId74"/>
    <p:sldId id="305" r:id="rId75"/>
    <p:sldId id="275" r:id="rId76"/>
    <p:sldId id="311" r:id="rId77"/>
    <p:sldId id="289" r:id="rId78"/>
    <p:sldId id="290" r:id="rId79"/>
    <p:sldId id="291" r:id="rId80"/>
    <p:sldId id="285" r:id="rId81"/>
    <p:sldId id="263" r:id="rId82"/>
  </p:sldIdLst>
  <p:sldSz cx="12192000" cy="6858000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entury Gothic" panose="020B0502020202020204" pitchFamily="34" charset="0"/>
      <p:regular r:id="rId89"/>
      <p:bold r:id="rId90"/>
      <p:italic r:id="rId91"/>
      <p:boldItalic r:id="rId92"/>
    </p:embeddedFont>
    <p:embeddedFont>
      <p:font typeface="Galano Grotesque Light" pitchFamily="2" charset="77"/>
      <p:regular r:id="rId93"/>
    </p:embeddedFont>
    <p:embeddedFont>
      <p:font typeface="Galano Grotesque Medium" pitchFamily="2" charset="77"/>
      <p:regular r:id="rId94"/>
    </p:embeddedFont>
    <p:embeddedFont>
      <p:font typeface="Montserrat Light" pitchFamily="2" charset="77"/>
      <p:regular r:id="rId95"/>
      <p:italic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340"/>
            <p14:sldId id="341"/>
            <p14:sldId id="272"/>
            <p14:sldId id="342"/>
            <p14:sldId id="331"/>
            <p14:sldId id="332"/>
            <p14:sldId id="273"/>
            <p14:sldId id="307"/>
            <p14:sldId id="295"/>
            <p14:sldId id="296"/>
            <p14:sldId id="310"/>
            <p14:sldId id="282"/>
            <p14:sldId id="333"/>
            <p14:sldId id="292"/>
            <p14:sldId id="326"/>
            <p14:sldId id="346"/>
            <p14:sldId id="344"/>
            <p14:sldId id="345"/>
            <p14:sldId id="349"/>
            <p14:sldId id="293"/>
            <p14:sldId id="347"/>
            <p14:sldId id="348"/>
            <p14:sldId id="334"/>
            <p14:sldId id="335"/>
            <p14:sldId id="336"/>
            <p14:sldId id="337"/>
            <p14:sldId id="339"/>
            <p14:sldId id="338"/>
            <p14:sldId id="352"/>
            <p14:sldId id="354"/>
            <p14:sldId id="304"/>
            <p14:sldId id="355"/>
            <p14:sldId id="356"/>
            <p14:sldId id="353"/>
            <p14:sldId id="350"/>
            <p14:sldId id="314"/>
            <p14:sldId id="329"/>
            <p14:sldId id="316"/>
            <p14:sldId id="276"/>
            <p14:sldId id="286"/>
            <p14:sldId id="287"/>
            <p14:sldId id="281"/>
            <p14:sldId id="306"/>
            <p14:sldId id="305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6" autoAdjust="0"/>
    <p:restoredTop sz="81327" autoAdjust="0"/>
  </p:normalViewPr>
  <p:slideViewPr>
    <p:cSldViewPr snapToGrid="0">
      <p:cViewPr varScale="1">
        <p:scale>
          <a:sx n="90" d="100"/>
          <a:sy n="90" d="100"/>
        </p:scale>
        <p:origin x="1648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3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9.fntdata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74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87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42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25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3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- </a:t>
            </a:r>
            <a:r>
              <a:rPr lang="pl-PL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2000" dirty="0">
              <a:solidFill>
                <a:schemeClr val="bg2"/>
              </a:solidFill>
            </a:endParaRPr>
          </a:p>
          <a:p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21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4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33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  <a:r>
              <a:rPr lang="en-US" dirty="0"/>
              <a:t> 5 repo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7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2"/>
                </a:solidFill>
              </a:rPr>
              <a:t>Konflikt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powstać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rodzaju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poleceń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może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wystąpić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mergowaniu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pushowaniu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pullowaniu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itp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itd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Tu </a:t>
            </a:r>
            <a:r>
              <a:rPr lang="en-US" sz="1600" dirty="0" err="1">
                <a:solidFill>
                  <a:schemeClr val="bg2"/>
                </a:solidFill>
              </a:rPr>
              <a:t>mamy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błedu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wywołaniu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push </a:t>
            </a:r>
            <a:r>
              <a:rPr lang="en-US" sz="1600" dirty="0" err="1">
                <a:solidFill>
                  <a:schemeClr val="bg2"/>
                </a:solidFill>
              </a:rPr>
              <a:t>czyli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wypchnięcia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zmian</a:t>
            </a:r>
            <a:r>
              <a:rPr lang="en-US" sz="1600" dirty="0">
                <a:solidFill>
                  <a:schemeClr val="bg2"/>
                </a:solidFill>
              </a:rPr>
              <a:t> do </a:t>
            </a:r>
            <a:r>
              <a:rPr lang="en-US" sz="1600" dirty="0" err="1">
                <a:solidFill>
                  <a:schemeClr val="bg2"/>
                </a:solidFill>
              </a:rPr>
              <a:t>zdalnego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repozytorium</a:t>
            </a:r>
            <a:r>
              <a:rPr lang="en-US" sz="1600" dirty="0">
                <a:solidFill>
                  <a:schemeClr val="bg2"/>
                </a:solidFill>
              </a:rPr>
              <a:t>, to </a:t>
            </a:r>
            <a:r>
              <a:rPr lang="en-US" sz="1600" dirty="0" err="1">
                <a:solidFill>
                  <a:schemeClr val="bg2"/>
                </a:solidFill>
              </a:rPr>
              <a:t>znaczy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że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któregoś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plików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różni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16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Błąd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powstał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mergowania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pliku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equation.txt,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najpierw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sfixuj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sprawmy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między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difference git diff -&gt;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35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7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9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/>
                </a:solidFill>
              </a:rPr>
              <a:t>Punkt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najszybszego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zespołu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olidFill>
                  <a:schemeClr val="bg2"/>
                </a:solidFill>
              </a:rPr>
              <a:t>Możemy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się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pokłócić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która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wersja</a:t>
            </a:r>
            <a:r>
              <a:rPr lang="en-US" sz="1600" dirty="0">
                <a:solidFill>
                  <a:schemeClr val="bg2"/>
                </a:solidFill>
              </a:rPr>
              <a:t> jest </a:t>
            </a:r>
            <a:r>
              <a:rPr lang="en-US" sz="1600" dirty="0" err="1">
                <a:solidFill>
                  <a:schemeClr val="bg2"/>
                </a:solidFill>
              </a:rPr>
              <a:t>lepsza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lub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jak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normalni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ludzie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przeanalizować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oba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pomysły</a:t>
            </a:r>
            <a:r>
              <a:rPr lang="en-US" sz="1600" dirty="0">
                <a:solidFill>
                  <a:schemeClr val="bg2"/>
                </a:solidFill>
              </a:rPr>
              <a:t>!!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pokazywać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w </a:t>
            </a:r>
            <a:r>
              <a:rPr lang="en-US" sz="1600" dirty="0" err="1"/>
              <a:t>ogóle</a:t>
            </a:r>
            <a:r>
              <a:rPr lang="en-US" sz="1600" dirty="0"/>
              <a:t> </a:t>
            </a:r>
            <a:r>
              <a:rPr lang="en-US" sz="1600" dirty="0" err="1"/>
              <a:t>mergetoola</a:t>
            </a:r>
            <a:r>
              <a:rPr lang="en-US" sz="1600" dirty="0"/>
              <a:t> </a:t>
            </a:r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koniec</a:t>
            </a:r>
            <a:r>
              <a:rPr lang="en-US" sz="1600" dirty="0"/>
              <a:t> </a:t>
            </a:r>
            <a:r>
              <a:rPr lang="en-US" sz="1600" dirty="0" err="1"/>
              <a:t>kursu</a:t>
            </a:r>
            <a:r>
              <a:rPr lang="en-US" sz="1600" dirty="0"/>
              <a:t> </a:t>
            </a:r>
            <a:r>
              <a:rPr lang="en-US" sz="1600" dirty="0" err="1"/>
              <a:t>będzie</a:t>
            </a:r>
            <a:r>
              <a:rPr lang="en-US" sz="1600" dirty="0"/>
              <a:t> </a:t>
            </a:r>
            <a:r>
              <a:rPr lang="en-US" sz="1600" dirty="0" err="1"/>
              <a:t>jako</a:t>
            </a:r>
            <a:r>
              <a:rPr lang="en-US" sz="1600" dirty="0"/>
              <a:t> </a:t>
            </a:r>
            <a:r>
              <a:rPr lang="en-US" sz="1600" dirty="0" err="1"/>
              <a:t>narzędzia</a:t>
            </a:r>
            <a:r>
              <a:rPr lang="en-US" sz="1600" dirty="0"/>
              <a:t> </a:t>
            </a:r>
            <a:r>
              <a:rPr lang="en-US" sz="1600" dirty="0" err="1"/>
              <a:t>dodatkowe</a:t>
            </a:r>
            <a:r>
              <a:rPr lang="en-US" sz="1600" dirty="0"/>
              <a:t>?? 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dirty="0">
                <a:solidFill>
                  <a:schemeClr val="bg2"/>
                </a:solidFill>
              </a:rPr>
              <a:t>-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Konflikty powstają gdy ten sam plik został zmieniony w różny sposób w tym samym miejscu w obu scalanych ze sobą branchach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16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51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58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28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206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Patryk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855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400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000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pl-PL" sz="4000" dirty="0"/>
              <a:t>Praca zespołowa z wykorzystaniem Gita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22/11/2019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pl-PL" sz="1600" dirty="0"/>
              <a:t>Szymon Rękawek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2362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3419677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4988312"/>
            <a:ext cx="10667927" cy="1391019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97E5-75D4-9045-892A-385062987F50}"/>
              </a:ext>
            </a:extLst>
          </p:cNvPr>
          <p:cNvSpPr/>
          <p:nvPr/>
        </p:nvSpPr>
        <p:spPr>
          <a:xfrm>
            <a:off x="288685" y="3415980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47" name="Picture 4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2D4DA18-DE55-5F4A-A407-445DFEC0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" y="3391444"/>
            <a:ext cx="448873" cy="4488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321E043-20FD-BB4C-8CB6-2D460BC60F67}"/>
              </a:ext>
            </a:extLst>
          </p:cNvPr>
          <p:cNvSpPr/>
          <p:nvPr/>
        </p:nvSpPr>
        <p:spPr>
          <a:xfrm>
            <a:off x="289447" y="4988264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B779D9C-2C6E-A247-A5F9-16CCF816F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" y="4961544"/>
            <a:ext cx="448871" cy="4488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02EFEF-7E5D-9742-A31F-430C41AE6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7" y="1848899"/>
            <a:ext cx="448871" cy="4488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D5C82-57ED-CD44-AA32-B28D32C41EB9}"/>
              </a:ext>
            </a:extLst>
          </p:cNvPr>
          <p:cNvSpPr/>
          <p:nvPr/>
        </p:nvSpPr>
        <p:spPr>
          <a:xfrm>
            <a:off x="301554" y="1850116"/>
            <a:ext cx="10629403" cy="1391019"/>
          </a:xfrm>
          <a:prstGeom prst="rect">
            <a:avLst/>
          </a:prstGeom>
          <a:noFill/>
          <a:ln w="57150">
            <a:solidFill>
              <a:srgbClr val="56575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A054B3-6F03-8141-83FC-744D2CD69FDB}"/>
              </a:ext>
            </a:extLst>
          </p:cNvPr>
          <p:cNvSpPr/>
          <p:nvPr/>
        </p:nvSpPr>
        <p:spPr>
          <a:xfrm>
            <a:off x="301893" y="1850068"/>
            <a:ext cx="3046218" cy="447702"/>
          </a:xfrm>
          <a:prstGeom prst="rect">
            <a:avLst/>
          </a:prstGeom>
          <a:noFill/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565756"/>
                </a:solidFill>
              </a:rPr>
              <a:t>       Zmiany kogoś innego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A010CC-656F-5C49-B918-86016C606D94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722055" y="4115186"/>
            <a:ext cx="2154804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308906-6642-9E41-BA25-5F741782F8B8}"/>
              </a:ext>
            </a:extLst>
          </p:cNvPr>
          <p:cNvCxnSpPr>
            <a:cxnSpLocks/>
            <a:endCxn id="55" idx="6"/>
          </p:cNvCxnSpPr>
          <p:nvPr/>
        </p:nvCxnSpPr>
        <p:spPr>
          <a:xfrm flipH="1">
            <a:off x="7325732" y="4115186"/>
            <a:ext cx="2515626" cy="1"/>
          </a:xfrm>
          <a:prstGeom prst="line">
            <a:avLst/>
          </a:prstGeom>
          <a:ln w="57150">
            <a:solidFill>
              <a:srgbClr val="61A8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4273180" y="5459385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0F920C-BF7A-E44F-9D18-33A2408FEA22}"/>
              </a:ext>
            </a:extLst>
          </p:cNvPr>
          <p:cNvSpPr/>
          <p:nvPr/>
        </p:nvSpPr>
        <p:spPr>
          <a:xfrm>
            <a:off x="4273181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12F0308-80EE-484F-A057-08C1DFAFE960}"/>
              </a:ext>
            </a:extLst>
          </p:cNvPr>
          <p:cNvSpPr/>
          <p:nvPr/>
        </p:nvSpPr>
        <p:spPr>
          <a:xfrm>
            <a:off x="6876859" y="2321189"/>
            <a:ext cx="448873" cy="448873"/>
          </a:xfrm>
          <a:prstGeom prst="ellipse">
            <a:avLst/>
          </a:prstGeom>
          <a:solidFill>
            <a:srgbClr val="565756"/>
          </a:solidFill>
          <a:ln w="57150">
            <a:solidFill>
              <a:srgbClr val="56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B23AD5-EB13-6A40-B361-16621F892A54}"/>
              </a:ext>
            </a:extLst>
          </p:cNvPr>
          <p:cNvCxnSpPr>
            <a:cxnSpLocks/>
            <a:stCxn id="54" idx="4"/>
            <a:endCxn id="73" idx="0"/>
          </p:cNvCxnSpPr>
          <p:nvPr/>
        </p:nvCxnSpPr>
        <p:spPr>
          <a:xfrm flipH="1">
            <a:off x="4497617" y="4339623"/>
            <a:ext cx="2" cy="1119762"/>
          </a:xfrm>
          <a:prstGeom prst="straightConnector1">
            <a:avLst/>
          </a:prstGeom>
          <a:ln w="50800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3A304FC-CE72-5041-B257-E0434887D8FC}"/>
              </a:ext>
            </a:extLst>
          </p:cNvPr>
          <p:cNvCxnSpPr>
            <a:cxnSpLocks/>
            <a:stCxn id="54" idx="0"/>
            <a:endCxn id="39" idx="4"/>
          </p:cNvCxnSpPr>
          <p:nvPr/>
        </p:nvCxnSpPr>
        <p:spPr>
          <a:xfrm flipH="1" flipV="1">
            <a:off x="4497618" y="2770062"/>
            <a:ext cx="1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34D8705-C2F0-A543-B5AB-5316C910DDE0}"/>
              </a:ext>
            </a:extLst>
          </p:cNvPr>
          <p:cNvCxnSpPr>
            <a:cxnSpLocks/>
            <a:stCxn id="39" idx="6"/>
            <a:endCxn id="163" idx="2"/>
          </p:cNvCxnSpPr>
          <p:nvPr/>
        </p:nvCxnSpPr>
        <p:spPr>
          <a:xfrm>
            <a:off x="4722054" y="2545626"/>
            <a:ext cx="2154805" cy="0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9403EE9-05D9-414F-A3B8-6BAAD4A6D0A5}"/>
              </a:ext>
            </a:extLst>
          </p:cNvPr>
          <p:cNvCxnSpPr>
            <a:cxnSpLocks/>
            <a:stCxn id="163" idx="4"/>
            <a:endCxn id="55" idx="0"/>
          </p:cNvCxnSpPr>
          <p:nvPr/>
        </p:nvCxnSpPr>
        <p:spPr>
          <a:xfrm>
            <a:off x="7101296" y="2770062"/>
            <a:ext cx="0" cy="1120688"/>
          </a:xfrm>
          <a:prstGeom prst="straightConnector1">
            <a:avLst/>
          </a:prstGeom>
          <a:ln w="50800">
            <a:solidFill>
              <a:srgbClr val="565756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25B36194-4272-1C43-8B47-570EB01C257D}"/>
              </a:ext>
            </a:extLst>
          </p:cNvPr>
          <p:cNvSpPr/>
          <p:nvPr/>
        </p:nvSpPr>
        <p:spPr>
          <a:xfrm>
            <a:off x="9512740" y="545938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7955945-5422-1440-BFDC-59241B4ECD67}"/>
              </a:ext>
            </a:extLst>
          </p:cNvPr>
          <p:cNvCxnSpPr>
            <a:cxnSpLocks/>
            <a:stCxn id="73" idx="6"/>
            <a:endCxn id="180" idx="2"/>
          </p:cNvCxnSpPr>
          <p:nvPr/>
        </p:nvCxnSpPr>
        <p:spPr>
          <a:xfrm flipV="1">
            <a:off x="4722053" y="5683821"/>
            <a:ext cx="4790687" cy="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4C21FDE-23FF-C34E-B1CF-98D6C2DB9266}"/>
              </a:ext>
            </a:extLst>
          </p:cNvPr>
          <p:cNvCxnSpPr>
            <a:cxnSpLocks/>
            <a:stCxn id="180" idx="0"/>
            <a:endCxn id="80" idx="4"/>
          </p:cNvCxnSpPr>
          <p:nvPr/>
        </p:nvCxnSpPr>
        <p:spPr>
          <a:xfrm flipV="1">
            <a:off x="9737177" y="4339623"/>
            <a:ext cx="1" cy="1119761"/>
          </a:xfrm>
          <a:prstGeom prst="straightConnector1">
            <a:avLst/>
          </a:prstGeom>
          <a:ln w="50800">
            <a:solidFill>
              <a:srgbClr val="283583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73182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512741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489F5A-84B5-A743-BAB8-73FDCEB8EBF2}"/>
              </a:ext>
            </a:extLst>
          </p:cNvPr>
          <p:cNvSpPr/>
          <p:nvPr/>
        </p:nvSpPr>
        <p:spPr>
          <a:xfrm>
            <a:off x="6876859" y="3890750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rgbClr val="4974B8"/>
                </a:solidFill>
              </a:rPr>
              <a:t>git clone &lt;</a:t>
            </a:r>
            <a:r>
              <a:rPr lang="pl-PL" sz="2000" b="1" dirty="0" err="1">
                <a:solidFill>
                  <a:srgbClr val="4974B8"/>
                </a:solidFill>
              </a:rPr>
              <a:t>url</a:t>
            </a:r>
            <a:r>
              <a:rPr lang="pl-PL" sz="2000" b="1" dirty="0">
                <a:solidFill>
                  <a:srgbClr val="4974B8"/>
                </a:solidFill>
              </a:rPr>
              <a:t>&gt; </a:t>
            </a:r>
            <a:r>
              <a:rPr lang="pl-PL" sz="2000" dirty="0"/>
              <a:t>- tworzy lokalne repozytorium i kopiuje do niego dane z istniejącego zdalnego repozytorium.</a:t>
            </a:r>
          </a:p>
          <a:p>
            <a:pPr marL="0" indent="0">
              <a:buNone/>
            </a:pP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7E60-C042-B34E-AC19-B9DBEAD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6" y="3429000"/>
            <a:ext cx="991666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8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13695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Url</a:t>
            </a:r>
            <a:r>
              <a:rPr lang="en-US" sz="2000" dirty="0"/>
              <a:t> </a:t>
            </a:r>
            <a:r>
              <a:rPr lang="en-US" sz="2000" dirty="0" err="1"/>
              <a:t>znajdziemy</a:t>
            </a:r>
            <a:r>
              <a:rPr lang="en-US" sz="2000" dirty="0"/>
              <a:t> w </a:t>
            </a:r>
            <a:r>
              <a:rPr lang="en-US" sz="2000" dirty="0" err="1"/>
              <a:t>GitLabie</a:t>
            </a:r>
            <a:r>
              <a:rPr lang="en-US" sz="2000" dirty="0"/>
              <a:t> pod </a:t>
            </a:r>
            <a:r>
              <a:rPr lang="en-US" sz="2000" dirty="0" err="1"/>
              <a:t>przyciskiem</a:t>
            </a:r>
            <a:r>
              <a:rPr lang="en-US" sz="2000" dirty="0"/>
              <a:t> Clone.</a:t>
            </a:r>
            <a:endParaRPr lang="pl-PL" sz="20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0BB9-EC0A-439E-9A20-4BB6424E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866611"/>
            <a:ext cx="94488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5D086-782F-48F9-9235-BC1D3AE5C4D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/>
              <a:t>tworzy lokalne repozytorium i kopiuje do niego dane z istniejącego zdalnego repozytorium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5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49" y="1734342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GitLabGr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</a:t>
            </a:r>
            <a:r>
              <a:rPr lang="en-US" sz="2000" dirty="0" err="1">
                <a:solidFill>
                  <a:schemeClr val="bg2"/>
                </a:solidFill>
              </a:rPr>
              <a:t>GitClass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Porównaj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zawartość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sklonowanego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, ze </a:t>
            </a:r>
            <a:r>
              <a:rPr lang="en-US" sz="2000" dirty="0" err="1">
                <a:solidFill>
                  <a:schemeClr val="bg2"/>
                </a:solidFill>
              </a:rPr>
              <a:t>zdalnym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/intro/Lab2/Gr_[nr]/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echo “” &gt; Julia.txt)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5</a:t>
            </a:r>
            <a:r>
              <a:rPr lang="en-US" dirty="0"/>
              <a:t>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976225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</a:t>
            </a:r>
            <a:r>
              <a:rPr lang="pl-PL" sz="2000" dirty="0">
                <a:solidFill>
                  <a:schemeClr val="bg2"/>
                </a:solidFill>
              </a:rPr>
              <a:t> do staging area + sprawdź status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PS.1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 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cofnąć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aby </a:t>
            </a:r>
            <a:r>
              <a:rPr lang="en-US" sz="2000" dirty="0" err="1">
                <a:solidFill>
                  <a:schemeClr val="bg2"/>
                </a:solidFill>
              </a:rPr>
              <a:t>móc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ją</a:t>
            </a:r>
            <a:r>
              <a:rPr lang="en-US" sz="2000" dirty="0">
                <a:solidFill>
                  <a:schemeClr val="bg2"/>
                </a:solidFill>
              </a:rPr>
              <a:t> do staging area (</a:t>
            </a:r>
            <a:r>
              <a:rPr lang="en-US" sz="2000" dirty="0" err="1">
                <a:solidFill>
                  <a:schemeClr val="bg2"/>
                </a:solidFill>
              </a:rPr>
              <a:t>polecenie</a:t>
            </a:r>
            <a:r>
              <a:rPr lang="en-US" sz="2000" dirty="0">
                <a:solidFill>
                  <a:schemeClr val="bg2"/>
                </a:solidFill>
              </a:rPr>
              <a:t>: cd ..)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pl-PL" sz="2000" dirty="0">
                <a:solidFill>
                  <a:schemeClr val="bg2"/>
                </a:solidFill>
              </a:rPr>
              <a:t> podając komentarz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numerem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grupy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rzędu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4142586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en-US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..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cofnięcie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lokalizacje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konsoli</a:t>
            </a:r>
            <a:endParaRPr lang="pl-PL" sz="2000" b="1" dirty="0">
              <a:solidFill>
                <a:srgbClr val="60A73E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diff </a:t>
            </a:r>
            <a:r>
              <a:rPr lang="en-US" sz="2000" b="1" dirty="0">
                <a:solidFill>
                  <a:schemeClr val="lt1"/>
                </a:solidFill>
              </a:rPr>
              <a:t>--staged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en-US" sz="2000" b="1" dirty="0">
                <a:solidFill>
                  <a:schemeClr val="lt1"/>
                </a:solidFill>
              </a:rPr>
              <a:t> –m &lt;“message”&gt;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en-US" sz="2000" dirty="0" err="1">
                <a:solidFill>
                  <a:schemeClr val="bg2"/>
                </a:solidFill>
              </a:rPr>
              <a:t>commita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komentarzem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6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200" y="4138210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5610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pl-PL" sz="2000" i="1" dirty="0"/>
              <a:t>feature</a:t>
            </a:r>
            <a:r>
              <a:rPr lang="en-US" sz="2000" i="1" dirty="0"/>
              <a:t>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miesiąc urodzenia do nazwy pliku</a:t>
            </a:r>
            <a:r>
              <a:rPr lang="en-US" sz="2000" dirty="0">
                <a:solidFill>
                  <a:schemeClr val="bg2"/>
                </a:solidFill>
              </a:rPr>
              <a:t> (np. Julia_luty.txt)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git add)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(git status)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143114"/>
            <a:ext cx="10045565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en-US" sz="1600" b="1" dirty="0">
                <a:solidFill>
                  <a:schemeClr val="lt1"/>
                </a:solidFill>
              </a:rPr>
              <a:t>mv &lt;</a:t>
            </a:r>
            <a:r>
              <a:rPr lang="en-US" sz="1600" b="1" dirty="0" err="1">
                <a:solidFill>
                  <a:schemeClr val="lt1"/>
                </a:solidFill>
              </a:rPr>
              <a:t>old_file_name</a:t>
            </a:r>
            <a:r>
              <a:rPr lang="en-US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new_file_name</a:t>
            </a:r>
            <a:r>
              <a:rPr lang="en-US" sz="1600" b="1" dirty="0">
                <a:solidFill>
                  <a:schemeClr val="lt1"/>
                </a:solidFill>
              </a:rPr>
              <a:t>&gt;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zmiana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nazwy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add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 --</a:t>
            </a:r>
            <a:r>
              <a:rPr lang="pl-PL" sz="1600" b="1" dirty="0" err="1">
                <a:solidFill>
                  <a:schemeClr val="lt1"/>
                </a:solidFill>
              </a:rPr>
              <a:t>graph</a:t>
            </a:r>
            <a:r>
              <a:rPr lang="pl-PL" sz="1600" b="1" dirty="0">
                <a:solidFill>
                  <a:schemeClr val="lt1"/>
                </a:solidFill>
              </a:rPr>
              <a:t> --</a:t>
            </a:r>
            <a:r>
              <a:rPr lang="pl-PL" sz="1600" b="1" dirty="0" err="1">
                <a:solidFill>
                  <a:schemeClr val="lt1"/>
                </a:solidFill>
              </a:rPr>
              <a:t>oneline</a:t>
            </a:r>
            <a:r>
              <a:rPr lang="pl-PL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grafu</a:t>
            </a:r>
          </a:p>
        </p:txBody>
      </p: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5065"/>
            <a:ext cx="10515600" cy="15039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dirty="0"/>
              <a:t> – pobranie śledzonego </a:t>
            </a:r>
            <a:r>
              <a:rPr lang="pl-PL" sz="1800" dirty="0" err="1"/>
              <a:t>brancha</a:t>
            </a:r>
            <a:r>
              <a:rPr lang="pl-PL" sz="1800" dirty="0"/>
              <a:t> ze zdalnego repozytorium i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pull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nazwa_repozytorium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pobranie podanego </a:t>
            </a:r>
            <a:r>
              <a:rPr lang="pl-PL" sz="1800" dirty="0" err="1"/>
              <a:t>brancha</a:t>
            </a:r>
            <a:r>
              <a:rPr lang="pl-PL" sz="1800" dirty="0"/>
              <a:t> i repozytorium oraz </a:t>
            </a:r>
            <a:r>
              <a:rPr lang="pl-PL" sz="1800" dirty="0" err="1"/>
              <a:t>zmergowanie</a:t>
            </a:r>
            <a:r>
              <a:rPr lang="pl-PL" sz="1800" dirty="0"/>
              <a:t> zmian do lokalnego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sz="3900" dirty="0"/>
              <a:t>Pobranie zmian ze zdalnego repozytorium</a:t>
            </a:r>
            <a:br>
              <a:rPr lang="pl-PL" dirty="0"/>
            </a:br>
            <a:r>
              <a:rPr lang="pl-PL" sz="3400" dirty="0"/>
              <a:t>poleceni</a:t>
            </a:r>
            <a:r>
              <a:rPr lang="en-US" sz="3400" dirty="0"/>
              <a:t>e: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92249-855F-134F-A5C2-44D9146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4446137"/>
            <a:ext cx="57658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3B030-25C5-8241-9B13-8E229EC3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76" y="2514601"/>
            <a:ext cx="4432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&lt;branch_name&gt; </a:t>
            </a:r>
            <a:r>
              <a:rPr lang="pl-PL" sz="1800" dirty="0"/>
              <a:t>– </a:t>
            </a:r>
            <a:r>
              <a:rPr lang="en-US" sz="1800" dirty="0" err="1"/>
              <a:t>zmergowanie</a:t>
            </a:r>
            <a:r>
              <a:rPr lang="en-US" sz="1800" dirty="0"/>
              <a:t> (pol. </a:t>
            </a:r>
            <a:r>
              <a:rPr lang="en-US" sz="1800" dirty="0" err="1"/>
              <a:t>scalenie</a:t>
            </a:r>
            <a:r>
              <a:rPr lang="en-US" sz="1800" dirty="0"/>
              <a:t>)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więcej</a:t>
            </a:r>
            <a:r>
              <a:rPr lang="en-US" sz="1800" dirty="0"/>
              <a:t> branchy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Fast-forward jest </a:t>
            </a:r>
            <a:r>
              <a:rPr lang="en-US" sz="1800" dirty="0" err="1"/>
              <a:t>defaultowym</a:t>
            </a:r>
            <a:r>
              <a:rPr lang="en-US" sz="1800" dirty="0"/>
              <a:t> </a:t>
            </a:r>
            <a:r>
              <a:rPr lang="en-US" sz="1800" dirty="0" err="1"/>
              <a:t>trybem</a:t>
            </a:r>
            <a:r>
              <a:rPr lang="en-US" sz="1800" dirty="0"/>
              <a:t> </a:t>
            </a:r>
            <a:r>
              <a:rPr lang="en-US" sz="1800" dirty="0" err="1"/>
              <a:t>merga</a:t>
            </a:r>
            <a:r>
              <a:rPr lang="en-US" sz="1800" dirty="0"/>
              <a:t>. </a:t>
            </a:r>
            <a:r>
              <a:rPr lang="en-US" sz="1800" dirty="0" err="1"/>
              <a:t>Jeśli</a:t>
            </a:r>
            <a:r>
              <a:rPr lang="en-US" sz="1800" dirty="0"/>
              <a:t> </a:t>
            </a:r>
            <a:r>
              <a:rPr lang="en-US" sz="1800" dirty="0" err="1"/>
              <a:t>nie</a:t>
            </a:r>
            <a:r>
              <a:rPr lang="en-US" sz="1800" dirty="0"/>
              <a:t> </a:t>
            </a:r>
            <a:r>
              <a:rPr lang="en-US" sz="1800" dirty="0" err="1"/>
              <a:t>wystąpią</a:t>
            </a:r>
            <a:r>
              <a:rPr lang="en-US" sz="1800" dirty="0"/>
              <a:t> </a:t>
            </a:r>
            <a:r>
              <a:rPr lang="en-US" sz="1800" dirty="0" err="1"/>
              <a:t>konflikty</a:t>
            </a:r>
            <a:r>
              <a:rPr lang="en-US" sz="1800" dirty="0"/>
              <a:t> </a:t>
            </a:r>
            <a:r>
              <a:rPr lang="en-US" sz="1800" dirty="0" err="1"/>
              <a:t>branche</a:t>
            </a:r>
            <a:r>
              <a:rPr lang="en-US" sz="1800" dirty="0"/>
              <a:t> </a:t>
            </a:r>
            <a:r>
              <a:rPr lang="en-US" sz="1800" dirty="0" err="1"/>
              <a:t>zostaną</a:t>
            </a:r>
            <a:r>
              <a:rPr lang="en-US" sz="1800" dirty="0"/>
              <a:t> </a:t>
            </a:r>
            <a:r>
              <a:rPr lang="en-US" sz="1800" dirty="0" err="1"/>
              <a:t>zmergowane</a:t>
            </a:r>
            <a:r>
              <a:rPr lang="en-US" sz="1800" dirty="0"/>
              <a:t>, bez </a:t>
            </a:r>
            <a:r>
              <a:rPr lang="en-US" sz="1800" dirty="0" err="1"/>
              <a:t>dodatkowego</a:t>
            </a:r>
            <a:r>
              <a:rPr lang="en-US" sz="1800" dirty="0"/>
              <a:t> commit </a:t>
            </a:r>
            <a:r>
              <a:rPr lang="en-US" sz="1800" dirty="0" err="1"/>
              <a:t>merga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AEDB-46B6-4F57-94FF-81FAB087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611299"/>
            <a:ext cx="8346695" cy="2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Polecenie służy do wysłania lokalnych </a:t>
            </a:r>
            <a:r>
              <a:rPr lang="pl-PL" sz="1800" i="1" dirty="0" err="1"/>
              <a:t>commitów</a:t>
            </a:r>
            <a:r>
              <a:rPr lang="pl-PL" sz="1800" i="1" dirty="0"/>
              <a:t> do zdalnego repozytorium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remote_repository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en-US" sz="1800" b="1" dirty="0" err="1">
                <a:solidFill>
                  <a:schemeClr val="accent2"/>
                </a:solidFill>
              </a:rPr>
              <a:t>branch_name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wysyła </a:t>
            </a:r>
            <a:r>
              <a:rPr lang="pl-PL" sz="1800" dirty="0" err="1"/>
              <a:t>commity</a:t>
            </a:r>
            <a:r>
              <a:rPr lang="pl-PL" sz="1800" dirty="0"/>
              <a:t> z aktualnego </a:t>
            </a:r>
            <a:r>
              <a:rPr lang="pl-PL" sz="1800" dirty="0" err="1"/>
              <a:t>brancha</a:t>
            </a:r>
            <a:r>
              <a:rPr lang="pl-PL" sz="1800" dirty="0"/>
              <a:t> do zdalnego repozytorium na podany </a:t>
            </a:r>
            <a:r>
              <a:rPr lang="pl-PL" sz="1800" dirty="0" err="1"/>
              <a:t>branch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9450-9D53-1A4E-9335-84A8C7C6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4" y="3429000"/>
            <a:ext cx="8655512" cy="2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54094" y="1901453"/>
            <a:ext cx="10039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znajdujesz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branchu</a:t>
            </a:r>
            <a:r>
              <a:rPr lang="en-US" sz="2000" dirty="0">
                <a:solidFill>
                  <a:schemeClr val="bg2"/>
                </a:solidFill>
              </a:rPr>
              <a:t> master, </a:t>
            </a:r>
            <a:r>
              <a:rPr lang="en-US" sz="2000" dirty="0" err="1">
                <a:solidFill>
                  <a:schemeClr val="bg2"/>
                </a:solidFill>
              </a:rPr>
              <a:t>jeśli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niego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Zmerguj branch </a:t>
            </a:r>
            <a:r>
              <a:rPr lang="pl-PL" sz="2000" dirty="0"/>
              <a:t>feature</a:t>
            </a:r>
            <a:r>
              <a:rPr lang="en-US" sz="2000" dirty="0"/>
              <a:t>_[</a:t>
            </a:r>
            <a:r>
              <a:rPr lang="en-US" sz="2000" dirty="0" err="1"/>
              <a:t>imie</a:t>
            </a:r>
            <a:r>
              <a:rPr lang="en-US" sz="2000" dirty="0"/>
              <a:t>]</a:t>
            </a:r>
            <a:r>
              <a:rPr lang="pl-PL" sz="2000" dirty="0">
                <a:solidFill>
                  <a:schemeClr val="bg2"/>
                </a:solidFill>
              </a:rPr>
              <a:t> z branchem </a:t>
            </a:r>
            <a:r>
              <a:rPr lang="pl-PL" sz="2000" dirty="0"/>
              <a:t>master</a:t>
            </a:r>
            <a:r>
              <a:rPr lang="en-US" sz="2000" dirty="0"/>
              <a:t> </a:t>
            </a:r>
            <a:endParaRPr lang="pl-PL" sz="2000" dirty="0"/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</a:t>
            </a:r>
            <a:r>
              <a:rPr lang="pl-PL" sz="2000" dirty="0" err="1">
                <a:solidFill>
                  <a:schemeClr val="bg2"/>
                </a:solidFill>
              </a:rPr>
              <a:t>GitLab</a:t>
            </a:r>
            <a:r>
              <a:rPr lang="pl-PL" sz="2000" dirty="0">
                <a:solidFill>
                  <a:schemeClr val="bg2"/>
                </a:solidFill>
              </a:rPr>
              <a:t> oraz lokalnego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Wykonaj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r>
              <a:rPr lang="pl-PL" sz="2000" dirty="0">
                <a:solidFill>
                  <a:schemeClr val="bg2"/>
                </a:solidFill>
              </a:rPr>
              <a:t> do zdalnego repozytorium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Porównaj zawartość zdalnego repozytorium na portalu GitLab oraz lokalnego repozytorium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 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8965-0DBF-E44F-934D-C26EB0F8C043}"/>
              </a:ext>
            </a:extLst>
          </p:cNvPr>
          <p:cNvSpPr txBox="1"/>
          <p:nvPr/>
        </p:nvSpPr>
        <p:spPr>
          <a:xfrm>
            <a:off x="754094" y="4843469"/>
            <a:ext cx="1028624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en-US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</a:t>
            </a:r>
            <a:r>
              <a:rPr lang="en-US" sz="1600" b="1" dirty="0">
                <a:solidFill>
                  <a:schemeClr val="lt1"/>
                </a:solidFill>
              </a:rPr>
              <a:t>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merge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scalanie danego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r>
              <a:rPr lang="en-US" sz="1600" dirty="0">
                <a:solidFill>
                  <a:schemeClr val="bg2"/>
                </a:solidFill>
              </a:rPr>
              <a:t> z </a:t>
            </a:r>
            <a:r>
              <a:rPr lang="en-US" sz="1600" dirty="0" err="1">
                <a:solidFill>
                  <a:schemeClr val="bg2"/>
                </a:solidFill>
              </a:rPr>
              <a:t>masterem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push</a:t>
            </a:r>
            <a:r>
              <a:rPr lang="pl-PL" sz="1600" b="1" dirty="0">
                <a:solidFill>
                  <a:schemeClr val="lt1"/>
                </a:solidFill>
              </a:rPr>
              <a:t> &lt;</a:t>
            </a:r>
            <a:r>
              <a:rPr lang="en-US" sz="1600" b="1" dirty="0" err="1">
                <a:solidFill>
                  <a:schemeClr val="lt1"/>
                </a:solidFill>
              </a:rPr>
              <a:t>remote_repository_name</a:t>
            </a:r>
            <a:r>
              <a:rPr lang="pl-PL" sz="1600" b="1" dirty="0">
                <a:solidFill>
                  <a:schemeClr val="lt1"/>
                </a:solidFill>
              </a:rPr>
              <a:t>&gt; &lt;</a:t>
            </a:r>
            <a:r>
              <a:rPr lang="en-US" sz="1600" b="1" dirty="0" err="1">
                <a:solidFill>
                  <a:schemeClr val="lt1"/>
                </a:solidFill>
              </a:rPr>
              <a:t>branch_name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690267" y="3923918"/>
            <a:ext cx="514977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</p:cNvCxnSpPr>
          <p:nvPr/>
        </p:nvCxnSpPr>
        <p:spPr>
          <a:xfrm>
            <a:off x="3338704" y="2272314"/>
            <a:ext cx="7454011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</p:cNvCxnSpPr>
          <p:nvPr/>
        </p:nvCxnSpPr>
        <p:spPr>
          <a:xfrm flipH="1">
            <a:off x="4462701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</p:cNvCxnSpPr>
          <p:nvPr/>
        </p:nvCxnSpPr>
        <p:spPr>
          <a:xfrm>
            <a:off x="4459948" y="2496751"/>
            <a:ext cx="11764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827328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064889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1394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41394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824228"/>
            <a:ext cx="1220166" cy="410540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41394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9840038" y="5945244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4690267" y="6169681"/>
            <a:ext cx="5149771" cy="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6263034" y="5938047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9840038" y="3699481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10064474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9336234" y="4827328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9840038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</p:cNvCxnSpPr>
          <p:nvPr/>
        </p:nvCxnSpPr>
        <p:spPr>
          <a:xfrm flipV="1">
            <a:off x="10064474" y="2496751"/>
            <a:ext cx="0" cy="1202730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9454391" y="2822073"/>
            <a:ext cx="1220166" cy="414851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0A5E3E-AEEA-1C4A-AACA-966D2C9A7F4E}"/>
              </a:ext>
            </a:extLst>
          </p:cNvPr>
          <p:cNvSpPr/>
          <p:nvPr/>
        </p:nvSpPr>
        <p:spPr>
          <a:xfrm>
            <a:off x="289107" y="1569921"/>
            <a:ext cx="3059426" cy="395430"/>
          </a:xfrm>
          <a:prstGeom prst="rect">
            <a:avLst/>
          </a:prstGeom>
          <a:noFill/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1A83F"/>
                </a:solidFill>
              </a:rPr>
              <a:t>       Zdalne repozytorium</a:t>
            </a:r>
          </a:p>
        </p:txBody>
      </p:sp>
      <p:pic>
        <p:nvPicPr>
          <p:cNvPr id="34" name="Picture 3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9BEE9B27-4590-6C41-A808-2C342402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" y="1560357"/>
            <a:ext cx="448873" cy="448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CA2677F-8C89-9947-971C-01341C8A2972}"/>
              </a:ext>
            </a:extLst>
          </p:cNvPr>
          <p:cNvSpPr/>
          <p:nvPr/>
        </p:nvSpPr>
        <p:spPr>
          <a:xfrm>
            <a:off x="289107" y="3136611"/>
            <a:ext cx="3058664" cy="395430"/>
          </a:xfrm>
          <a:prstGeom prst="rect">
            <a:avLst/>
          </a:prstGeom>
          <a:noFill/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283583"/>
                </a:solidFill>
              </a:rPr>
              <a:t>       Twoje zmiany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1BA921D-B053-FB4A-BCBD-E82719F3C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8" y="3109891"/>
            <a:ext cx="448871" cy="448871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6B834685-0783-BC4A-9761-F9FC6CBA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6211B8-8D32-6347-9F7C-81C34AF81EB1}"/>
              </a:ext>
            </a:extLst>
          </p:cNvPr>
          <p:cNvSpPr/>
          <p:nvPr/>
        </p:nvSpPr>
        <p:spPr>
          <a:xfrm>
            <a:off x="6933775" y="2047878"/>
            <a:ext cx="448873" cy="448873"/>
          </a:xfrm>
          <a:prstGeom prst="ellipse">
            <a:avLst/>
          </a:prstGeom>
          <a:solidFill>
            <a:srgbClr val="61A83F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0A009-DD59-5142-82C0-3B36EA39D645}"/>
              </a:ext>
            </a:extLst>
          </p:cNvPr>
          <p:cNvSpPr/>
          <p:nvPr/>
        </p:nvSpPr>
        <p:spPr>
          <a:xfrm>
            <a:off x="6933775" y="3716492"/>
            <a:ext cx="448873" cy="448873"/>
          </a:xfrm>
          <a:prstGeom prst="ellipse">
            <a:avLst/>
          </a:prstGeom>
          <a:solidFill>
            <a:srgbClr val="283583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95D46C-9A0C-D045-9FAA-011DE3ACDF73}"/>
              </a:ext>
            </a:extLst>
          </p:cNvPr>
          <p:cNvCxnSpPr>
            <a:cxnSpLocks/>
          </p:cNvCxnSpPr>
          <p:nvPr/>
        </p:nvCxnSpPr>
        <p:spPr>
          <a:xfrm>
            <a:off x="7158211" y="2496751"/>
            <a:ext cx="0" cy="1219741"/>
          </a:xfrm>
          <a:prstGeom prst="straightConnector1">
            <a:avLst/>
          </a:prstGeom>
          <a:ln w="53975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99B33B-766A-DD4C-AFC9-C9B2721CCF9B}"/>
              </a:ext>
            </a:extLst>
          </p:cNvPr>
          <p:cNvSpPr/>
          <p:nvPr/>
        </p:nvSpPr>
        <p:spPr>
          <a:xfrm>
            <a:off x="6548128" y="2822075"/>
            <a:ext cx="1220166" cy="414847"/>
          </a:xfrm>
          <a:prstGeom prst="rect">
            <a:avLst/>
          </a:prstGeom>
          <a:solidFill>
            <a:srgbClr val="28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0499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928843"/>
            <a:ext cx="959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nowy branch </a:t>
            </a:r>
            <a:r>
              <a:rPr lang="en-US" sz="2000" i="1" dirty="0"/>
              <a:t>next_[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nowy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</a:t>
            </a:r>
            <a:r>
              <a:rPr lang="en-US" sz="2000" dirty="0" err="1">
                <a:solidFill>
                  <a:schemeClr val="bg2"/>
                </a:solidFill>
              </a:rPr>
              <a:t>swoją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ulubioną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potrawę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pliku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tekstowego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miesiącem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urodzenia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2"/>
                </a:solidFill>
              </a:rPr>
              <a:t>Po </a:t>
            </a:r>
            <a:r>
              <a:rPr lang="en-US" sz="2000" dirty="0" err="1">
                <a:solidFill>
                  <a:schemeClr val="bg2"/>
                </a:solidFill>
              </a:rPr>
              <a:t>wykonaniu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każdego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polecenia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wywołaj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status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przejrzyj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4837364"/>
            <a:ext cx="10045565" cy="1768140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endParaRPr lang="pl-PL" sz="1600" b="1" dirty="0">
              <a:solidFill>
                <a:srgbClr val="60A73E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checkout</a:t>
            </a:r>
            <a:r>
              <a:rPr lang="pl-PL" sz="1600" b="1" dirty="0">
                <a:solidFill>
                  <a:schemeClr val="lt1"/>
                </a:solidFill>
              </a:rPr>
              <a:t> –b &lt;</a:t>
            </a:r>
            <a:r>
              <a:rPr lang="pl-PL" sz="1600" b="1" dirty="0" err="1">
                <a:solidFill>
                  <a:schemeClr val="lt1"/>
                </a:solidFill>
              </a:rPr>
              <a:t>branch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sz="1600" dirty="0" err="1">
                <a:solidFill>
                  <a:schemeClr val="bg2"/>
                </a:solidFill>
              </a:rPr>
              <a:t>brancha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checkout &lt;branch&gt; </a:t>
            </a:r>
            <a:r>
              <a:rPr lang="pl-PL" sz="1600" dirty="0">
                <a:solidFill>
                  <a:schemeClr val="bg2"/>
                </a:solidFill>
              </a:rPr>
              <a:t>– przełączenie się na istniejącego brancha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</a:t>
            </a:r>
            <a:r>
              <a:rPr lang="en-US" sz="1600" b="1" dirty="0">
                <a:solidFill>
                  <a:schemeClr val="lt1"/>
                </a:solidFill>
              </a:rPr>
              <a:t>echo “</a:t>
            </a:r>
            <a:r>
              <a:rPr lang="en-US" sz="1600" b="1" dirty="0" err="1">
                <a:solidFill>
                  <a:schemeClr val="lt1"/>
                </a:solidFill>
              </a:rPr>
              <a:t>kawa</a:t>
            </a:r>
            <a:r>
              <a:rPr lang="en-US" sz="1600" b="1" dirty="0">
                <a:solidFill>
                  <a:schemeClr val="lt1"/>
                </a:solidFill>
              </a:rPr>
              <a:t>” &gt; Julia_luty.txt </a:t>
            </a:r>
            <a:r>
              <a:rPr lang="pl-PL" sz="1600" dirty="0">
                <a:solidFill>
                  <a:schemeClr val="bg2"/>
                </a:solidFill>
              </a:rPr>
              <a:t>– </a:t>
            </a:r>
            <a:r>
              <a:rPr lang="en-US" sz="1600" dirty="0" err="1">
                <a:solidFill>
                  <a:schemeClr val="bg2"/>
                </a:solidFill>
              </a:rPr>
              <a:t>przykład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komendy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modyfikującej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plik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tekstowy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03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8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52877" y="1779756"/>
            <a:ext cx="9593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commit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pamiętaj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add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status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/>
              <a:t>master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Przeanalizuj wiadomości commitów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/>
              <a:t>git log</a:t>
            </a:r>
            <a:r>
              <a:rPr lang="en-US" sz="2000" dirty="0">
                <a:solidFill>
                  <a:schemeClr val="bg2"/>
                </a:solidFill>
              </a:rPr>
              <a:t>), </a:t>
            </a:r>
            <a:r>
              <a:rPr lang="en-US" sz="2000" dirty="0" err="1">
                <a:solidFill>
                  <a:schemeClr val="bg2"/>
                </a:solidFill>
              </a:rPr>
              <a:t>zauważ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nie</a:t>
            </a:r>
            <a:r>
              <a:rPr lang="en-US" sz="2000" dirty="0">
                <a:solidFill>
                  <a:schemeClr val="bg2"/>
                </a:solidFill>
              </a:rPr>
              <a:t> ma </a:t>
            </a:r>
            <a:r>
              <a:rPr lang="en-US" sz="2000" dirty="0" err="1">
                <a:solidFill>
                  <a:schemeClr val="bg2"/>
                </a:solidFill>
              </a:rPr>
              <a:t>tu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commitów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dodatkowych</a:t>
            </a:r>
            <a:r>
              <a:rPr lang="en-US" sz="2000" dirty="0">
                <a:solidFill>
                  <a:schemeClr val="bg2"/>
                </a:solidFill>
              </a:rPr>
              <a:t> branchy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pull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sprawdź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en-US" sz="2000" dirty="0"/>
              <a:t>next_[</a:t>
            </a:r>
            <a:r>
              <a:rPr lang="en-US" sz="2000" dirty="0" err="1"/>
              <a:t>imie</a:t>
            </a:r>
            <a:r>
              <a:rPr lang="en-US" sz="2000" dirty="0"/>
              <a:t>] </a:t>
            </a:r>
            <a:r>
              <a:rPr lang="en-US" sz="2000" dirty="0">
                <a:solidFill>
                  <a:schemeClr val="bg2"/>
                </a:solidFill>
              </a:rPr>
              <a:t>z </a:t>
            </a:r>
            <a:r>
              <a:rPr lang="en-US" sz="2000" dirty="0" err="1">
                <a:solidFill>
                  <a:schemeClr val="bg2"/>
                </a:solidFill>
              </a:rPr>
              <a:t>masterem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wykonaj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/>
              <a:t>git log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znajdź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poprzedni</a:t>
            </a:r>
            <a:r>
              <a:rPr lang="en-US" sz="2000" dirty="0">
                <a:solidFill>
                  <a:schemeClr val="bg2"/>
                </a:solidFill>
              </a:rPr>
              <a:t> commit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CAA4-836E-EA41-AF0E-6400284605FC}"/>
              </a:ext>
            </a:extLst>
          </p:cNvPr>
          <p:cNvSpPr txBox="1"/>
          <p:nvPr/>
        </p:nvSpPr>
        <p:spPr>
          <a:xfrm>
            <a:off x="952877" y="5051633"/>
            <a:ext cx="10045565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1600" b="1" dirty="0">
                <a:solidFill>
                  <a:srgbClr val="60A73E"/>
                </a:solidFill>
              </a:rPr>
              <a:t>Ś</a:t>
            </a:r>
            <a:r>
              <a:rPr lang="en-US" sz="1600" b="1" dirty="0" err="1">
                <a:solidFill>
                  <a:srgbClr val="60A73E"/>
                </a:solidFill>
              </a:rPr>
              <a:t>ciągawka</a:t>
            </a:r>
            <a:r>
              <a:rPr lang="pl-PL" sz="1600" b="1" dirty="0">
                <a:solidFill>
                  <a:srgbClr val="60A73E"/>
                </a:solidFill>
              </a:rPr>
              <a:t>: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status </a:t>
            </a:r>
            <a:r>
              <a:rPr lang="pl-PL" sz="1600" dirty="0">
                <a:solidFill>
                  <a:schemeClr val="bg2"/>
                </a:solidFill>
              </a:rPr>
              <a:t>– wyświetlenie informacji o stanie repozytorium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add &lt;</a:t>
            </a:r>
            <a:r>
              <a:rPr lang="en-US" sz="1600" b="1" dirty="0" err="1">
                <a:solidFill>
                  <a:schemeClr val="lt1"/>
                </a:solidFill>
              </a:rPr>
              <a:t>file_name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 dodanie pliku/plików do </a:t>
            </a:r>
            <a:r>
              <a:rPr lang="pl-PL" sz="1600" dirty="0" err="1">
                <a:solidFill>
                  <a:schemeClr val="bg2"/>
                </a:solidFill>
              </a:rPr>
              <a:t>staging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area</a:t>
            </a:r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b="1" dirty="0">
                <a:solidFill>
                  <a:schemeClr val="lt1"/>
                </a:solidFill>
              </a:rPr>
              <a:t>$ git </a:t>
            </a:r>
            <a:r>
              <a:rPr lang="pl-PL" sz="1600" b="1" dirty="0" err="1">
                <a:solidFill>
                  <a:schemeClr val="lt1"/>
                </a:solidFill>
              </a:rPr>
              <a:t>commit</a:t>
            </a:r>
            <a:r>
              <a:rPr lang="pl-PL" sz="1600" b="1" dirty="0">
                <a:solidFill>
                  <a:schemeClr val="lt1"/>
                </a:solidFill>
              </a:rPr>
              <a:t> -m &lt;</a:t>
            </a:r>
            <a:r>
              <a:rPr lang="en-US" sz="1600" b="1" dirty="0">
                <a:solidFill>
                  <a:schemeClr val="lt1"/>
                </a:solidFill>
              </a:rPr>
              <a:t>message</a:t>
            </a:r>
            <a:r>
              <a:rPr lang="pl-PL" sz="1600" b="1" dirty="0">
                <a:solidFill>
                  <a:schemeClr val="lt1"/>
                </a:solidFill>
              </a:rPr>
              <a:t>&gt; </a:t>
            </a:r>
            <a:r>
              <a:rPr lang="pl-PL" sz="1600" dirty="0">
                <a:solidFill>
                  <a:schemeClr val="bg2"/>
                </a:solidFill>
              </a:rPr>
              <a:t>– utworzenie </a:t>
            </a:r>
            <a:r>
              <a:rPr lang="pl-PL" sz="1600" dirty="0" err="1">
                <a:solidFill>
                  <a:schemeClr val="bg2"/>
                </a:solidFill>
              </a:rPr>
              <a:t>commita</a:t>
            </a:r>
            <a:r>
              <a:rPr lang="pl-PL" sz="1600" dirty="0">
                <a:solidFill>
                  <a:schemeClr val="bg2"/>
                </a:solidFill>
              </a:rPr>
              <a:t> z komentarzem</a:t>
            </a:r>
          </a:p>
          <a:p>
            <a:r>
              <a:rPr lang="pl-PL" sz="1600" b="1" dirty="0">
                <a:solidFill>
                  <a:schemeClr val="lt1"/>
                </a:solidFill>
              </a:rPr>
              <a:t>$ git log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pl-PL" sz="1600" dirty="0">
                <a:solidFill>
                  <a:schemeClr val="bg2"/>
                </a:solidFill>
              </a:rPr>
              <a:t>– wyświetlenie </a:t>
            </a:r>
            <a:r>
              <a:rPr lang="en-US" sz="1600" dirty="0" err="1">
                <a:solidFill>
                  <a:schemeClr val="bg2"/>
                </a:solidFill>
              </a:rPr>
              <a:t>logów</a:t>
            </a:r>
            <a:endParaRPr lang="pl-PL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252467" cy="2151426"/>
          </a:xfrm>
        </p:spPr>
        <p:txBody>
          <a:bodyPr/>
          <a:lstStyle/>
          <a:p>
            <a:r>
              <a:rPr lang="en-US" sz="4000" dirty="0" err="1"/>
              <a:t>Rozwiązywanie</a:t>
            </a:r>
            <a:r>
              <a:rPr lang="en-US" sz="4000" dirty="0"/>
              <a:t> </a:t>
            </a:r>
            <a:r>
              <a:rPr lang="en-US" sz="4000" dirty="0" err="1"/>
              <a:t>konfliktów</a:t>
            </a:r>
            <a:endParaRPr lang="pl-PL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466" y="5380575"/>
            <a:ext cx="7847441" cy="549274"/>
          </a:xfrm>
        </p:spPr>
        <p:txBody>
          <a:bodyPr>
            <a:normAutofit/>
          </a:bodyPr>
          <a:lstStyle/>
          <a:p>
            <a:r>
              <a:rPr lang="pl-PL" sz="2000" dirty="0"/>
              <a:t>2</a:t>
            </a:r>
            <a:r>
              <a:rPr lang="en-US" sz="2000" dirty="0"/>
              <a:t>9</a:t>
            </a:r>
            <a:r>
              <a:rPr lang="pl-PL" sz="2000" dirty="0"/>
              <a:t>/11/2019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127198-FD41-FA4E-9365-E1AFFB12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7" y="4262511"/>
            <a:ext cx="7847442" cy="1266092"/>
          </a:xfrm>
        </p:spPr>
        <p:txBody>
          <a:bodyPr>
            <a:noAutofit/>
          </a:bodyPr>
          <a:lstStyle/>
          <a:p>
            <a:r>
              <a:rPr lang="pl-PL" sz="1600" dirty="0"/>
              <a:t>Julia Czarnowska</a:t>
            </a:r>
          </a:p>
          <a:p>
            <a:r>
              <a:rPr lang="pl-PL" sz="1600" dirty="0"/>
              <a:t>Karol Pisarski</a:t>
            </a:r>
          </a:p>
          <a:p>
            <a:r>
              <a:rPr lang="en-US" sz="1600" dirty="0"/>
              <a:t>Patryk Jar</a:t>
            </a:r>
            <a:endParaRPr lang="pl-PL" sz="16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973111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1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914850" y="1530061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folder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pulpicie</a:t>
            </a:r>
            <a:r>
              <a:rPr lang="en-US" sz="2000" dirty="0">
                <a:solidFill>
                  <a:schemeClr val="bg2"/>
                </a:solidFill>
              </a:rPr>
              <a:t> o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Lab3Gr[nr]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Zaloguj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konto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GitLabie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Wybierz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listy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projektów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projekt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UGClass</a:t>
            </a:r>
            <a:r>
              <a:rPr lang="en-US" sz="2000" dirty="0">
                <a:solidFill>
                  <a:schemeClr val="bg2"/>
                </a:solidFill>
              </a:rPr>
              <a:t> / Lab3 / </a:t>
            </a:r>
            <a:r>
              <a:rPr lang="en-US" sz="2000" dirty="0" err="1">
                <a:solidFill>
                  <a:schemeClr val="bg2"/>
                </a:solidFill>
              </a:rPr>
              <a:t>Rz</a:t>
            </a:r>
            <a:r>
              <a:rPr lang="en-US" sz="2000" dirty="0">
                <a:solidFill>
                  <a:schemeClr val="bg2"/>
                </a:solidFill>
              </a:rPr>
              <a:t>[nr]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Sklonuj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utworzonego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poleceniu</a:t>
            </a:r>
            <a:r>
              <a:rPr lang="en-US" sz="2000" dirty="0">
                <a:solidFill>
                  <a:schemeClr val="bg2"/>
                </a:solidFill>
              </a:rPr>
              <a:t> 1. </a:t>
            </a:r>
            <a:r>
              <a:rPr lang="en-US" sz="2000" dirty="0" err="1">
                <a:solidFill>
                  <a:schemeClr val="bg2"/>
                </a:solidFill>
              </a:rPr>
              <a:t>folderu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przy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użyciu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adresu</a:t>
            </a:r>
            <a:r>
              <a:rPr lang="en-US" sz="2000" dirty="0">
                <a:solidFill>
                  <a:schemeClr val="bg2"/>
                </a:solidFill>
              </a:rPr>
              <a:t> HTTPS (</a:t>
            </a:r>
            <a:r>
              <a:rPr lang="en-US" sz="2000" dirty="0" err="1">
                <a:solidFill>
                  <a:schemeClr val="bg2"/>
                </a:solidFill>
              </a:rPr>
              <a:t>url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endParaRPr lang="pl-PL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Przejdź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lokalizacji</a:t>
            </a:r>
            <a:r>
              <a:rPr lang="en-US" sz="2000" dirty="0">
                <a:solidFill>
                  <a:schemeClr val="bg2"/>
                </a:solidFill>
              </a:rPr>
              <a:t>: lab3/Gr[nr]/Zad1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en-US" sz="2000" dirty="0">
                <a:solidFill>
                  <a:schemeClr val="bg2"/>
                </a:solidFill>
              </a:rPr>
              <a:t> branch </a:t>
            </a:r>
            <a:r>
              <a:rPr lang="pl-PL" sz="2000" i="1" dirty="0"/>
              <a:t>zad_</a:t>
            </a:r>
            <a:r>
              <a:rPr lang="en-US" sz="2000" i="1" dirty="0"/>
              <a:t>1_[</a:t>
            </a:r>
            <a:r>
              <a:rPr lang="en-US" sz="2000" i="1" dirty="0" err="1"/>
              <a:t>imie</a:t>
            </a:r>
            <a:r>
              <a:rPr lang="en-US" sz="2000" i="1" dirty="0"/>
              <a:t>]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3952090"/>
            <a:ext cx="10057950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b="1" dirty="0">
              <a:solidFill>
                <a:srgbClr val="61A83F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</a:t>
            </a:r>
            <a:r>
              <a:rPr lang="en-US" b="1" dirty="0">
                <a:solidFill>
                  <a:schemeClr val="lt1"/>
                </a:solidFill>
              </a:rPr>
              <a:t>lone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en-US" b="1" dirty="0">
                <a:solidFill>
                  <a:schemeClr val="lt1"/>
                </a:solidFill>
              </a:rPr>
              <a:t>&lt;</a:t>
            </a:r>
            <a:r>
              <a:rPr lang="en-US" b="1" dirty="0" err="1">
                <a:solidFill>
                  <a:schemeClr val="lt1"/>
                </a:solidFill>
              </a:rPr>
              <a:t>url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</a:t>
            </a:r>
            <a:r>
              <a:rPr lang="en-US" dirty="0" err="1">
                <a:solidFill>
                  <a:schemeClr val="bg2"/>
                </a:solidFill>
              </a:rPr>
              <a:t>stworzenie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kopii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istniejącego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–b &lt;branch&gt;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>
                <a:solidFill>
                  <a:schemeClr val="lt1"/>
                </a:solidFill>
              </a:rPr>
              <a:t>cd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</a:t>
            </a:r>
            <a:r>
              <a:rPr lang="pl-PL" dirty="0">
                <a:solidFill>
                  <a:schemeClr val="bg2"/>
                </a:solidFill>
              </a:rPr>
              <a:t> – </a:t>
            </a:r>
            <a:r>
              <a:rPr lang="pl-PL" dirty="0" err="1">
                <a:solidFill>
                  <a:schemeClr val="bg2"/>
                </a:solidFill>
              </a:rPr>
              <a:t>prz</a:t>
            </a:r>
            <a:r>
              <a:rPr lang="en-US" dirty="0" err="1">
                <a:solidFill>
                  <a:schemeClr val="bg2"/>
                </a:solidFill>
              </a:rPr>
              <a:t>ejście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ls </a:t>
            </a:r>
            <a:r>
              <a:rPr lang="pl-PL" dirty="0">
                <a:solidFill>
                  <a:schemeClr val="bg2"/>
                </a:solidFill>
              </a:rPr>
              <a:t>– polecenie wyświetla pliki w katalogu</a:t>
            </a:r>
          </a:p>
          <a:p>
            <a:r>
              <a:rPr lang="pl-PL" b="1" dirty="0">
                <a:solidFill>
                  <a:schemeClr val="lt1"/>
                </a:solidFill>
              </a:rPr>
              <a:t>$ </a:t>
            </a:r>
            <a:r>
              <a:rPr lang="en-US" b="1" dirty="0" err="1">
                <a:solidFill>
                  <a:schemeClr val="lt1"/>
                </a:solidFill>
              </a:rPr>
              <a:t>mkdir</a:t>
            </a:r>
            <a:r>
              <a:rPr lang="en-US" b="1" dirty="0">
                <a:solidFill>
                  <a:schemeClr val="lt1"/>
                </a:solidFill>
              </a:rPr>
              <a:t> &lt;</a:t>
            </a:r>
            <a:r>
              <a:rPr lang="en-US" b="1" dirty="0" err="1">
                <a:solidFill>
                  <a:schemeClr val="lt1"/>
                </a:solidFill>
              </a:rPr>
              <a:t>file_name</a:t>
            </a:r>
            <a:r>
              <a:rPr lang="en-US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utworzenie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nowego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katalogu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klawisz</a:t>
            </a:r>
            <a:r>
              <a:rPr lang="en-US" b="1" dirty="0">
                <a:solidFill>
                  <a:schemeClr val="bg2"/>
                </a:solidFill>
              </a:rPr>
              <a:t> Tab – </a:t>
            </a:r>
            <a:r>
              <a:rPr lang="en-US" dirty="0" err="1">
                <a:solidFill>
                  <a:schemeClr val="bg2"/>
                </a:solidFill>
              </a:rPr>
              <a:t>autouzupełnianie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komend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pl-PL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89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24" y="0"/>
            <a:ext cx="5920352" cy="1797803"/>
          </a:xfrm>
        </p:spPr>
        <p:txBody>
          <a:bodyPr/>
          <a:lstStyle/>
          <a:p>
            <a:pPr algn="ctr"/>
            <a:r>
              <a:rPr lang="pl-PL" dirty="0"/>
              <a:t>Zadanie </a:t>
            </a:r>
            <a:r>
              <a:rPr lang="en-US" dirty="0"/>
              <a:t>1 c.d.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19233" y="1577391"/>
            <a:ext cx="1055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ze </a:t>
            </a:r>
            <a:r>
              <a:rPr lang="en-US" sz="2000" dirty="0" err="1">
                <a:solidFill>
                  <a:schemeClr val="bg2"/>
                </a:solidFill>
              </a:rPr>
              <a:t>swoim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imieniem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nazwiskiem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nazwie</a:t>
            </a:r>
            <a:r>
              <a:rPr lang="en-US" sz="2000" dirty="0">
                <a:solidFill>
                  <a:schemeClr val="bg2"/>
                </a:solidFill>
              </a:rPr>
              <a:t> (np. </a:t>
            </a:r>
            <a:r>
              <a:rPr lang="en-US" sz="2000" dirty="0"/>
              <a:t>echo “” &gt; </a:t>
            </a:r>
            <a:r>
              <a:rPr lang="en-US" sz="2000" dirty="0" err="1"/>
              <a:t>Ewa_Kowalska.txt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Utwórz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nowy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Przełącz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ściągnij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aktualną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wersję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Zmerguj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swój</a:t>
            </a:r>
            <a:r>
              <a:rPr lang="en-US" sz="2000" dirty="0">
                <a:solidFill>
                  <a:schemeClr val="bg2"/>
                </a:solidFill>
              </a:rPr>
              <a:t> branch do </a:t>
            </a:r>
            <a:r>
              <a:rPr lang="en-US" sz="2000" dirty="0" err="1">
                <a:solidFill>
                  <a:schemeClr val="bg2"/>
                </a:solidFill>
              </a:rPr>
              <a:t>mastera</a:t>
            </a:r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err="1">
                <a:solidFill>
                  <a:schemeClr val="bg2"/>
                </a:solidFill>
              </a:rPr>
              <a:t>Wypchnij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CB6D1-E5BB-C040-8C23-38952E829D38}"/>
              </a:ext>
            </a:extLst>
          </p:cNvPr>
          <p:cNvSpPr txBox="1"/>
          <p:nvPr/>
        </p:nvSpPr>
        <p:spPr>
          <a:xfrm>
            <a:off x="819233" y="3983562"/>
            <a:ext cx="1014363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1A83F"/>
                </a:solidFill>
              </a:rPr>
              <a:t>Ściągawka</a:t>
            </a:r>
          </a:p>
          <a:p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add </a:t>
            </a:r>
            <a:r>
              <a:rPr lang="pl-PL" dirty="0">
                <a:solidFill>
                  <a:schemeClr val="bg2"/>
                </a:solidFill>
              </a:rPr>
              <a:t>– dodanie pliku/plików do staging area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commit</a:t>
            </a:r>
            <a:r>
              <a:rPr lang="en-US" b="1" dirty="0">
                <a:solidFill>
                  <a:schemeClr val="lt1"/>
                </a:solidFill>
              </a:rPr>
              <a:t> –m “message”</a:t>
            </a:r>
            <a:r>
              <a:rPr lang="pl-PL" b="1" dirty="0">
                <a:solidFill>
                  <a:schemeClr val="lt1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en-US" dirty="0" err="1">
                <a:solidFill>
                  <a:schemeClr val="bg2"/>
                </a:solidFill>
              </a:rPr>
              <a:t>commita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komentarzem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checkout &lt;branch&gt; </a:t>
            </a:r>
            <a:r>
              <a:rPr lang="pl-PL" dirty="0">
                <a:solidFill>
                  <a:schemeClr val="bg2"/>
                </a:solidFill>
              </a:rPr>
              <a:t>– przełączenie się na istniejącego brancha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merge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brancha</a:t>
            </a:r>
            <a:r>
              <a:rPr lang="en-US" dirty="0">
                <a:solidFill>
                  <a:schemeClr val="bg2"/>
                </a:solidFill>
              </a:rPr>
              <a:t> z </a:t>
            </a:r>
            <a:r>
              <a:rPr lang="en-US" dirty="0" err="1">
                <a:solidFill>
                  <a:schemeClr val="bg2"/>
                </a:solidFill>
              </a:rPr>
              <a:t>masterem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push &lt;</a:t>
            </a:r>
            <a:r>
              <a:rPr lang="en-US" b="1" dirty="0" err="1">
                <a:solidFill>
                  <a:schemeClr val="lt1"/>
                </a:solidFill>
              </a:rPr>
              <a:t>remote_repository_name</a:t>
            </a:r>
            <a:r>
              <a:rPr lang="pl-PL" b="1" dirty="0">
                <a:solidFill>
                  <a:schemeClr val="lt1"/>
                </a:solidFill>
              </a:rPr>
              <a:t>&gt; &lt;</a:t>
            </a:r>
            <a:r>
              <a:rPr lang="en-US" b="1" dirty="0" err="1">
                <a:solidFill>
                  <a:schemeClr val="lt1"/>
                </a:solidFill>
              </a:rPr>
              <a:t>branch_name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189861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Konflikt</a:t>
            </a:r>
            <a:r>
              <a:rPr lang="en-US" sz="1800" dirty="0"/>
              <a:t> </a:t>
            </a:r>
            <a:r>
              <a:rPr lang="en-US" sz="1800" dirty="0" err="1"/>
              <a:t>powstaje</a:t>
            </a:r>
            <a:r>
              <a:rPr lang="en-US" sz="1800" dirty="0"/>
              <a:t> </a:t>
            </a:r>
            <a:r>
              <a:rPr lang="en-US" sz="1800" dirty="0" err="1"/>
              <a:t>gdy</a:t>
            </a:r>
            <a:r>
              <a:rPr lang="en-US" sz="1800" dirty="0"/>
              <a:t> ten </a:t>
            </a:r>
            <a:r>
              <a:rPr lang="en-US" sz="1800" dirty="0" err="1"/>
              <a:t>sam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różny</a:t>
            </a:r>
            <a:r>
              <a:rPr lang="en-US" sz="1800" dirty="0"/>
              <a:t> </a:t>
            </a:r>
            <a:r>
              <a:rPr lang="en-US" sz="1800" dirty="0" err="1"/>
              <a:t>sposób</a:t>
            </a:r>
            <a:r>
              <a:rPr lang="en-US" sz="1800" dirty="0"/>
              <a:t> w </a:t>
            </a:r>
            <a:r>
              <a:rPr lang="en-US" sz="1800" dirty="0" err="1"/>
              <a:t>tym</a:t>
            </a:r>
            <a:r>
              <a:rPr lang="en-US" sz="1800" dirty="0"/>
              <a:t> </a:t>
            </a:r>
            <a:r>
              <a:rPr lang="en-US" sz="1800" dirty="0" err="1"/>
              <a:t>samym</a:t>
            </a:r>
            <a:r>
              <a:rPr lang="en-US" sz="1800" dirty="0"/>
              <a:t> </a:t>
            </a:r>
            <a:r>
              <a:rPr lang="en-US" sz="1800" dirty="0" err="1"/>
              <a:t>miejscu</a:t>
            </a:r>
            <a:r>
              <a:rPr lang="en-US" sz="1800" dirty="0"/>
              <a:t> w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scalanych</a:t>
            </a:r>
            <a:r>
              <a:rPr lang="en-US" sz="1800" dirty="0"/>
              <a:t> ze </a:t>
            </a:r>
            <a:r>
              <a:rPr lang="en-US" sz="1800" dirty="0" err="1"/>
              <a:t>sobą</a:t>
            </a:r>
            <a:r>
              <a:rPr lang="en-US" sz="1800" dirty="0"/>
              <a:t> </a:t>
            </a:r>
            <a:r>
              <a:rPr lang="en-US" sz="1800" dirty="0" err="1"/>
              <a:t>branchach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Może</a:t>
            </a:r>
            <a:r>
              <a:rPr lang="en-US" sz="1800" dirty="0"/>
              <a:t> </a:t>
            </a:r>
            <a:r>
              <a:rPr lang="en-US" sz="1800" dirty="0" err="1"/>
              <a:t>powstać</a:t>
            </a:r>
            <a:r>
              <a:rPr lang="en-US" sz="1800" dirty="0"/>
              <a:t> </a:t>
            </a:r>
            <a:r>
              <a:rPr lang="en-US" sz="1800" dirty="0" err="1"/>
              <a:t>podczas</a:t>
            </a:r>
            <a:r>
              <a:rPr lang="en-US" sz="1800" dirty="0"/>
              <a:t> </a:t>
            </a:r>
            <a:r>
              <a:rPr lang="en-US" sz="1800" dirty="0" err="1"/>
              <a:t>wywoływania</a:t>
            </a:r>
            <a:r>
              <a:rPr lang="en-US" sz="1800" dirty="0"/>
              <a:t> </a:t>
            </a:r>
            <a:r>
              <a:rPr lang="en-US" sz="1800" dirty="0" err="1"/>
              <a:t>różnych</a:t>
            </a:r>
            <a:r>
              <a:rPr lang="en-US" sz="1800" dirty="0"/>
              <a:t> </a:t>
            </a:r>
            <a:r>
              <a:rPr lang="en-US" sz="1800" dirty="0" err="1"/>
              <a:t>poleceń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</a:t>
            </a:r>
            <a:r>
              <a:rPr lang="en-US" sz="3100" dirty="0"/>
              <a:t>e:</a:t>
            </a:r>
            <a:r>
              <a:rPr lang="pl-PL" sz="3100" dirty="0">
                <a:solidFill>
                  <a:schemeClr val="tx1"/>
                </a:solidFill>
              </a:rPr>
              <a:t>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415E-1555-4303-9053-8AD0DB630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43"/>
          <a:stretch/>
        </p:blipFill>
        <p:spPr>
          <a:xfrm>
            <a:off x="838199" y="3969034"/>
            <a:ext cx="10194562" cy="17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 </a:t>
            </a:r>
            <a:r>
              <a:rPr lang="en-US" sz="1800" dirty="0" err="1"/>
              <a:t>wskazuje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plik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został</a:t>
            </a:r>
            <a:r>
              <a:rPr lang="en-US" sz="1800" dirty="0"/>
              <a:t> </a:t>
            </a:r>
            <a:r>
              <a:rPr lang="en-US" sz="1800" dirty="0" err="1"/>
              <a:t>zmieniony</a:t>
            </a:r>
            <a:r>
              <a:rPr lang="en-US" sz="1800" dirty="0"/>
              <a:t> w </a:t>
            </a:r>
            <a:r>
              <a:rPr lang="en-US" sz="1800" dirty="0" err="1"/>
              <a:t>dwóch</a:t>
            </a:r>
            <a:r>
              <a:rPr lang="en-US" sz="1800" dirty="0"/>
              <a:t> </a:t>
            </a:r>
            <a:r>
              <a:rPr lang="en-US" sz="1800" dirty="0" err="1"/>
              <a:t>miejscach</a:t>
            </a:r>
            <a:r>
              <a:rPr lang="en-US" sz="1800" dirty="0"/>
              <a:t>. To w </a:t>
            </a:r>
            <a:r>
              <a:rPr lang="en-US" sz="1800" dirty="0" err="1"/>
              <a:t>nim</a:t>
            </a:r>
            <a:r>
              <a:rPr lang="en-US" sz="1800" dirty="0"/>
              <a:t> </a:t>
            </a:r>
            <a:r>
              <a:rPr lang="en-US" sz="1800" dirty="0" err="1"/>
              <a:t>pojawił</a:t>
            </a:r>
            <a:r>
              <a:rPr lang="en-US" sz="1800" dirty="0"/>
              <a:t> </a:t>
            </a:r>
            <a:r>
              <a:rPr lang="en-US" sz="1800" dirty="0" err="1"/>
              <a:t>się</a:t>
            </a:r>
            <a:r>
              <a:rPr lang="en-US" sz="1800" dirty="0"/>
              <a:t> </a:t>
            </a:r>
            <a:r>
              <a:rPr lang="en-US" sz="1800" dirty="0" err="1"/>
              <a:t>konflikt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należy</a:t>
            </a:r>
            <a:r>
              <a:rPr lang="en-US" sz="1800" dirty="0"/>
              <a:t> </a:t>
            </a:r>
            <a:r>
              <a:rPr lang="en-US" sz="1800" dirty="0" err="1"/>
              <a:t>naprawić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pull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F02C-CC1D-49F8-B4A5-487A3C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200" y="3912606"/>
            <a:ext cx="10515600" cy="10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diff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będących</a:t>
            </a:r>
            <a:r>
              <a:rPr lang="en-US" sz="1800" dirty="0"/>
              <a:t> w </a:t>
            </a:r>
            <a:r>
              <a:rPr lang="en-US" sz="1800" dirty="0" err="1"/>
              <a:t>konflikcie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diff 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96E98-8851-447D-B655-5812A2A5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/>
          <a:stretch/>
        </p:blipFill>
        <p:spPr>
          <a:xfrm>
            <a:off x="838199" y="3166533"/>
            <a:ext cx="10515600" cy="25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>
                <a:solidFill>
                  <a:schemeClr val="accent2"/>
                </a:solidFill>
              </a:rPr>
              <a:t>blame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nazwa_pliku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wyświetlenie</a:t>
            </a:r>
            <a:r>
              <a:rPr lang="en-US" sz="1800" dirty="0"/>
              <a:t> </a:t>
            </a:r>
            <a:r>
              <a:rPr lang="en-US" sz="1800" dirty="0" err="1"/>
              <a:t>zmian</a:t>
            </a:r>
            <a:r>
              <a:rPr lang="en-US" sz="1800" dirty="0"/>
              <a:t> </a:t>
            </a:r>
            <a:r>
              <a:rPr lang="en-US" sz="1800" dirty="0" err="1"/>
              <a:t>oraz</a:t>
            </a:r>
            <a:r>
              <a:rPr lang="en-US" sz="1800" dirty="0"/>
              <a:t> ich </a:t>
            </a:r>
            <a:r>
              <a:rPr lang="en-US" sz="1800" dirty="0" err="1"/>
              <a:t>autorów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umożliwia</a:t>
            </a:r>
            <a:r>
              <a:rPr lang="en-US" sz="1800" dirty="0"/>
              <a:t> </a:t>
            </a:r>
            <a:r>
              <a:rPr lang="en-US" sz="1800" dirty="0" err="1"/>
              <a:t>nam</a:t>
            </a:r>
            <a:r>
              <a:rPr lang="en-US" sz="1800" dirty="0"/>
              <a:t> </a:t>
            </a:r>
            <a:r>
              <a:rPr lang="en-US" sz="1800" dirty="0" err="1"/>
              <a:t>sprawdzenie</a:t>
            </a:r>
            <a:r>
              <a:rPr lang="en-US" sz="1800" dirty="0"/>
              <a:t>, </a:t>
            </a:r>
            <a:r>
              <a:rPr lang="en-US" sz="1800" dirty="0" err="1"/>
              <a:t>kto</a:t>
            </a:r>
            <a:r>
              <a:rPr lang="en-US" sz="1800" dirty="0"/>
              <a:t> </a:t>
            </a:r>
            <a:r>
              <a:rPr lang="en-US" sz="1800" dirty="0" err="1"/>
              <a:t>wprowadził</a:t>
            </a:r>
            <a:r>
              <a:rPr lang="en-US" sz="1800" dirty="0"/>
              <a:t> </a:t>
            </a:r>
            <a:r>
              <a:rPr lang="en-US" sz="1800" dirty="0" err="1"/>
              <a:t>zmianę</a:t>
            </a:r>
            <a:r>
              <a:rPr lang="en-US" sz="1800" dirty="0"/>
              <a:t>, z </a:t>
            </a:r>
            <a:r>
              <a:rPr lang="en-US" sz="1800" dirty="0" err="1"/>
              <a:t>którą</a:t>
            </a:r>
            <a:r>
              <a:rPr lang="en-US" sz="1800" dirty="0"/>
              <a:t> </a:t>
            </a:r>
            <a:r>
              <a:rPr lang="en-US" sz="1800" dirty="0" err="1"/>
              <a:t>weszliśmy</a:t>
            </a:r>
            <a:r>
              <a:rPr lang="en-US" sz="1800" dirty="0"/>
              <a:t> w </a:t>
            </a:r>
            <a:r>
              <a:rPr lang="en-US" sz="1800" dirty="0" err="1"/>
              <a:t>konflikt</a:t>
            </a:r>
            <a:r>
              <a:rPr lang="en-US" sz="1800" dirty="0"/>
              <a:t>. </a:t>
            </a:r>
            <a:r>
              <a:rPr lang="en-US" sz="1800" dirty="0" err="1"/>
              <a:t>Możemy</a:t>
            </a:r>
            <a:r>
              <a:rPr lang="en-US" sz="1800" dirty="0"/>
              <a:t> </a:t>
            </a:r>
            <a:r>
              <a:rPr lang="en-US" sz="1800" dirty="0" err="1"/>
              <a:t>skonsultować</a:t>
            </a:r>
            <a:r>
              <a:rPr lang="en-US" sz="1800" dirty="0"/>
              <a:t>, </a:t>
            </a:r>
            <a:r>
              <a:rPr lang="en-US" sz="1800" dirty="0" err="1"/>
              <a:t>który</a:t>
            </a:r>
            <a:r>
              <a:rPr lang="en-US" sz="1800" dirty="0"/>
              <a:t> </a:t>
            </a:r>
            <a:r>
              <a:rPr lang="en-US" sz="1800" dirty="0" err="1"/>
              <a:t>pomysł</a:t>
            </a:r>
            <a:r>
              <a:rPr lang="en-US" sz="1800" dirty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lepszy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CB99-E0E8-4FC3-875A-65CD2365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40847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1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53" y="0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761434" y="1648870"/>
            <a:ext cx="10531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zad_2</a:t>
            </a:r>
            <a:r>
              <a:rPr lang="en-US" i="1" dirty="0"/>
              <a:t>_[</a:t>
            </a:r>
            <a:r>
              <a:rPr lang="en-US" i="1" dirty="0" err="1"/>
              <a:t>imie</a:t>
            </a:r>
            <a:r>
              <a:rPr lang="en-US" i="1" dirty="0"/>
              <a:t>]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i przełącz się na niego.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istniejącym pliku „Zad2/zadanie_2.txt” wypisz co najmniej 3 komendy </a:t>
            </a:r>
            <a:r>
              <a:rPr lang="pl-PL" dirty="0" err="1">
                <a:solidFill>
                  <a:schemeClr val="bg2"/>
                </a:solidFill>
              </a:rPr>
              <a:t>GITa</a:t>
            </a:r>
            <a:r>
              <a:rPr lang="pl-PL" dirty="0">
                <a:solidFill>
                  <a:schemeClr val="bg2"/>
                </a:solidFill>
              </a:rPr>
              <a:t>, które znasz.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Dodaj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zrób</a:t>
            </a:r>
            <a:r>
              <a:rPr lang="en-US" dirty="0">
                <a:solidFill>
                  <a:schemeClr val="bg2"/>
                </a:solidFill>
              </a:rPr>
              <a:t> commit w </a:t>
            </a:r>
            <a:r>
              <a:rPr lang="en-US" dirty="0" err="1">
                <a:solidFill>
                  <a:schemeClr val="bg2"/>
                </a:solidFill>
              </a:rPr>
              <a:t>Twoim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branchu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Ściągnij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aktualną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wersję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zmerguj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Twój</a:t>
            </a:r>
            <a:r>
              <a:rPr lang="en-US" dirty="0">
                <a:solidFill>
                  <a:schemeClr val="bg2"/>
                </a:solidFill>
              </a:rPr>
              <a:t> branch do </a:t>
            </a:r>
            <a:r>
              <a:rPr lang="en-US" dirty="0" err="1">
                <a:solidFill>
                  <a:schemeClr val="bg2"/>
                </a:solidFill>
              </a:rPr>
              <a:t>mastera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Wyślij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zmiany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 przypadku konfliktów współpracuj z resztą zespołu aby je rozwiązać.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CE3C-F39A-364E-B711-32A025809AC3}"/>
              </a:ext>
            </a:extLst>
          </p:cNvPr>
          <p:cNvSpPr txBox="1"/>
          <p:nvPr/>
        </p:nvSpPr>
        <p:spPr>
          <a:xfrm>
            <a:off x="761434" y="4093302"/>
            <a:ext cx="10240549" cy="2506804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</a:rPr>
              <a:t>$ git </a:t>
            </a:r>
            <a:r>
              <a:rPr lang="pl-PL" b="1" dirty="0" err="1">
                <a:solidFill>
                  <a:schemeClr val="lt1"/>
                </a:solidFill>
              </a:rPr>
              <a:t>checkout</a:t>
            </a:r>
            <a:r>
              <a:rPr lang="pl-PL" b="1" dirty="0">
                <a:solidFill>
                  <a:schemeClr val="lt1"/>
                </a:solidFill>
              </a:rPr>
              <a:t> –b &lt;</a:t>
            </a:r>
            <a:r>
              <a:rPr lang="pl-PL" b="1" dirty="0" err="1">
                <a:solidFill>
                  <a:schemeClr val="lt1"/>
                </a:solidFill>
              </a:rPr>
              <a:t>branch</a:t>
            </a:r>
            <a:r>
              <a:rPr lang="pl-PL" b="1" dirty="0">
                <a:solidFill>
                  <a:schemeClr val="lt1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utworzenie i przełączenie się na nowego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endParaRPr lang="pl-PL" b="1" dirty="0">
              <a:solidFill>
                <a:srgbClr val="60A73E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commit</a:t>
            </a:r>
            <a:r>
              <a:rPr lang="pl-PL" b="1" dirty="0">
                <a:solidFill>
                  <a:schemeClr val="bg2"/>
                </a:solidFill>
              </a:rPr>
              <a:t> –m &lt;</a:t>
            </a:r>
            <a:r>
              <a:rPr lang="pl-PL" b="1" dirty="0" err="1">
                <a:solidFill>
                  <a:schemeClr val="bg2"/>
                </a:solidFill>
              </a:rPr>
              <a:t>message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en-US" b="1" dirty="0">
                <a:solidFill>
                  <a:schemeClr val="bg2"/>
                </a:solidFill>
              </a:rPr>
              <a:t>pull</a:t>
            </a:r>
            <a:r>
              <a:rPr lang="pl-PL" b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–- ściągnięcie aktualnej wersji ze zdalnego repo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r>
              <a:rPr lang="pl-PL" b="1" dirty="0">
                <a:solidFill>
                  <a:schemeClr val="bg2"/>
                </a:solidFill>
              </a:rPr>
              <a:t>$ git push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wypchnięcie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do </a:t>
            </a:r>
            <a:r>
              <a:rPr lang="en-US" dirty="0" err="1">
                <a:solidFill>
                  <a:schemeClr val="bg2"/>
                </a:solidFill>
              </a:rPr>
              <a:t>zdalnego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repozytorium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diff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będących</a:t>
            </a:r>
            <a:r>
              <a:rPr lang="en-US" dirty="0">
                <a:solidFill>
                  <a:schemeClr val="bg2"/>
                </a:solidFill>
              </a:rPr>
              <a:t> w </a:t>
            </a:r>
            <a:r>
              <a:rPr lang="en-US" dirty="0" err="1">
                <a:solidFill>
                  <a:schemeClr val="bg2"/>
                </a:solidFill>
              </a:rPr>
              <a:t>konflikcie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bg2"/>
                </a:solidFill>
              </a:rPr>
              <a:t>$ git </a:t>
            </a:r>
            <a:r>
              <a:rPr lang="pl-PL" b="1" dirty="0" err="1">
                <a:solidFill>
                  <a:schemeClr val="bg2"/>
                </a:solidFill>
              </a:rPr>
              <a:t>blame</a:t>
            </a:r>
            <a:r>
              <a:rPr lang="pl-PL" b="1" dirty="0">
                <a:solidFill>
                  <a:schemeClr val="bg2"/>
                </a:solidFill>
              </a:rPr>
              <a:t> &lt;</a:t>
            </a:r>
            <a:r>
              <a:rPr lang="pl-PL" b="1" dirty="0" err="1">
                <a:solidFill>
                  <a:schemeClr val="bg2"/>
                </a:solidFill>
              </a:rPr>
              <a:t>file_name</a:t>
            </a:r>
            <a:r>
              <a:rPr lang="pl-PL" b="1" dirty="0">
                <a:solidFill>
                  <a:schemeClr val="bg2"/>
                </a:solidFill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wyświetlenie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zmian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oraz</a:t>
            </a:r>
            <a:r>
              <a:rPr lang="en-US" dirty="0">
                <a:solidFill>
                  <a:schemeClr val="bg2"/>
                </a:solidFill>
              </a:rPr>
              <a:t> ich </a:t>
            </a:r>
            <a:r>
              <a:rPr lang="en-US" dirty="0" err="1">
                <a:solidFill>
                  <a:schemeClr val="bg2"/>
                </a:solidFill>
              </a:rPr>
              <a:t>autorów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6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en-US" sz="1800" b="1" dirty="0" err="1">
                <a:solidFill>
                  <a:schemeClr val="accent2"/>
                </a:solidFill>
              </a:rPr>
              <a:t>mergetool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polecenie</a:t>
            </a:r>
            <a:r>
              <a:rPr lang="en-US" sz="1800" dirty="0"/>
              <a:t> </a:t>
            </a:r>
            <a:r>
              <a:rPr lang="en-US" sz="1800" dirty="0" err="1"/>
              <a:t>otwiera</a:t>
            </a:r>
            <a:r>
              <a:rPr lang="en-US" sz="1800" dirty="0"/>
              <a:t> </a:t>
            </a:r>
            <a:r>
              <a:rPr lang="en-US" sz="1800" dirty="0" err="1"/>
              <a:t>edytor</a:t>
            </a:r>
            <a:r>
              <a:rPr lang="en-US" sz="1800" dirty="0"/>
              <a:t> </a:t>
            </a:r>
            <a:r>
              <a:rPr lang="en-US" sz="1800" dirty="0" err="1"/>
              <a:t>graficzny</a:t>
            </a:r>
            <a:r>
              <a:rPr lang="en-US" sz="1800" dirty="0"/>
              <a:t> </a:t>
            </a:r>
            <a:r>
              <a:rPr lang="en-US" sz="1800" dirty="0" err="1"/>
              <a:t>umożliwiający</a:t>
            </a:r>
            <a:r>
              <a:rPr lang="en-US" sz="1800" dirty="0"/>
              <a:t> </a:t>
            </a:r>
            <a:r>
              <a:rPr lang="en-US" sz="1800" dirty="0" err="1"/>
              <a:t>porównanie</a:t>
            </a:r>
            <a:r>
              <a:rPr lang="en-US" sz="1800" dirty="0"/>
              <a:t> </a:t>
            </a:r>
            <a:r>
              <a:rPr lang="en-US" sz="1800" dirty="0" err="1"/>
              <a:t>obu</a:t>
            </a:r>
            <a:r>
              <a:rPr lang="en-US" sz="1800" dirty="0"/>
              <a:t> </a:t>
            </a:r>
            <a:r>
              <a:rPr lang="en-US" sz="1800" dirty="0" err="1"/>
              <a:t>wersji</a:t>
            </a:r>
            <a:r>
              <a:rPr lang="en-US" sz="1800" dirty="0"/>
              <a:t> </a:t>
            </a:r>
            <a:r>
              <a:rPr lang="en-US" sz="1800" dirty="0" err="1"/>
              <a:t>plików</a:t>
            </a:r>
            <a:r>
              <a:rPr lang="en-US" sz="1800" dirty="0"/>
              <a:t> (</a:t>
            </a:r>
            <a:r>
              <a:rPr lang="en-US" sz="1800" dirty="0" err="1"/>
              <a:t>zdalnej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lokalnej</a:t>
            </a:r>
            <a:r>
              <a:rPr lang="en-US" sz="1800" dirty="0"/>
              <a:t>)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wybranie</a:t>
            </a:r>
            <a:r>
              <a:rPr lang="en-US" sz="1800" dirty="0"/>
              <a:t> </a:t>
            </a:r>
            <a:r>
              <a:rPr lang="en-US" sz="1800" dirty="0" err="1"/>
              <a:t>odpowiedniej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git config --global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merge.tool</a:t>
            </a:r>
            <a:r>
              <a:rPr lang="en-US" sz="1800" b="1" dirty="0">
                <a:solidFill>
                  <a:schemeClr val="accent2"/>
                </a:solidFill>
              </a:rPr>
              <a:t> &lt;</a:t>
            </a:r>
            <a:r>
              <a:rPr lang="en-US" sz="1800" b="1" dirty="0" err="1">
                <a:solidFill>
                  <a:schemeClr val="accent2"/>
                </a:solidFill>
              </a:rPr>
              <a:t>nazwa_edytora</a:t>
            </a:r>
            <a:r>
              <a:rPr lang="en-US" sz="1800" b="1" dirty="0">
                <a:solidFill>
                  <a:schemeClr val="accent2"/>
                </a:solidFill>
              </a:rPr>
              <a:t>&gt; </a:t>
            </a:r>
            <a:r>
              <a:rPr lang="pl-PL" sz="1800" i="1" dirty="0"/>
              <a:t>–</a:t>
            </a:r>
            <a:r>
              <a:rPr lang="en-US" sz="1800" i="1" dirty="0"/>
              <a:t> </a:t>
            </a:r>
            <a:r>
              <a:rPr lang="en-US" sz="1800" dirty="0" err="1"/>
              <a:t>konfiguracja</a:t>
            </a:r>
            <a:r>
              <a:rPr lang="en-US" sz="1800" dirty="0"/>
              <a:t> </a:t>
            </a:r>
            <a:r>
              <a:rPr lang="en-US" sz="1800" dirty="0" err="1"/>
              <a:t>mergetoola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29418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Konflikty</a:t>
            </a:r>
            <a:br>
              <a:rPr lang="en-US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en-US" sz="3100" dirty="0" err="1">
                <a:solidFill>
                  <a:srgbClr val="61A83F"/>
                </a:solidFill>
              </a:rPr>
              <a:t>mergetool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79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3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jests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Edytuj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plik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tekstowy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`zad3`. Add, commit, push.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Idź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gitlab.com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stwórz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merge request.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Upewnij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się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koleżanki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koledzy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Twojego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zespołu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przejrzą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zmiany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dodadzą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komentarze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Zmerge’uj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swojego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brancha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b="1" dirty="0" err="1">
                <a:solidFill>
                  <a:schemeClr val="bg2"/>
                </a:solidFill>
              </a:rPr>
              <a:t>master</a:t>
            </a:r>
            <a:r>
              <a:rPr lang="en-US" sz="2000" dirty="0" err="1">
                <a:solidFill>
                  <a:schemeClr val="bg2"/>
                </a:solidFill>
              </a:rPr>
              <a:t>a</a:t>
            </a:r>
            <a:r>
              <a:rPr lang="en-US" sz="2000" dirty="0">
                <a:solidFill>
                  <a:schemeClr val="bg2"/>
                </a:solidFill>
              </a:rPr>
              <a:t> (</a:t>
            </a:r>
            <a:r>
              <a:rPr lang="en-US" sz="2000" dirty="0" err="1">
                <a:solidFill>
                  <a:schemeClr val="bg2"/>
                </a:solidFill>
              </a:rPr>
              <a:t>tak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napierw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sam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rozwiąż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konflikty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master </a:t>
            </a:r>
            <a:r>
              <a:rPr lang="pl-PL" sz="2000" dirty="0">
                <a:solidFill>
                  <a:schemeClr val="bg2"/>
                </a:solidFill>
              </a:rPr>
              <a:t>– przejście na </a:t>
            </a:r>
            <a:r>
              <a:rPr lang="pl-PL" sz="2000" dirty="0" err="1">
                <a:solidFill>
                  <a:schemeClr val="bg2"/>
                </a:solidFill>
              </a:rPr>
              <a:t>branch</a:t>
            </a:r>
            <a:r>
              <a:rPr lang="pl-PL" sz="2000" dirty="0">
                <a:solidFill>
                  <a:schemeClr val="bg2"/>
                </a:solidFill>
              </a:rPr>
              <a:t>: master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checkout</a:t>
            </a:r>
            <a:r>
              <a:rPr lang="pl-PL" sz="2000" b="1" dirty="0">
                <a:solidFill>
                  <a:schemeClr val="lt1"/>
                </a:solidFill>
              </a:rPr>
              <a:t> –b lab3/zad3/</a:t>
            </a:r>
            <a:r>
              <a:rPr lang="pl-PL" sz="2000" b="1" dirty="0" err="1">
                <a:solidFill>
                  <a:schemeClr val="lt1"/>
                </a:solidFill>
              </a:rPr>
              <a:t>krzysztof</a:t>
            </a:r>
            <a:r>
              <a:rPr lang="pl-PL" sz="2000" b="1" dirty="0">
                <a:solidFill>
                  <a:schemeClr val="lt1"/>
                </a:solidFill>
              </a:rPr>
              <a:t>-jarzyna-ze-szczecina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add</a:t>
            </a:r>
            <a:r>
              <a:rPr lang="pl-PL" sz="2000" b="1" dirty="0">
                <a:solidFill>
                  <a:schemeClr val="lt1"/>
                </a:solidFill>
              </a:rPr>
              <a:t> .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commit</a:t>
            </a:r>
            <a:r>
              <a:rPr lang="pl-PL" sz="2000" b="1" dirty="0">
                <a:solidFill>
                  <a:schemeClr val="lt1"/>
                </a:solidFill>
              </a:rPr>
              <a:t> –m ’Moja zmiana’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git </a:t>
            </a:r>
            <a:r>
              <a:rPr lang="pl-PL" sz="2000" b="1" dirty="0" err="1">
                <a:solidFill>
                  <a:schemeClr val="lt1"/>
                </a:solidFill>
              </a:rPr>
              <a:t>push</a:t>
            </a:r>
            <a:endParaRPr lang="pl-PL" sz="2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5B6A2-6D4F-A849-8A66-3A3D22B8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5" y="2068945"/>
            <a:ext cx="9207500" cy="330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Edycja pliku na </a:t>
            </a:r>
            <a:r>
              <a:rPr lang="pl-PL" dirty="0" err="1"/>
              <a:t>branchu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79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commit</a:t>
            </a:r>
            <a:r>
              <a:rPr lang="pl-PL" dirty="0"/>
              <a:t>, </a:t>
            </a:r>
            <a:r>
              <a:rPr lang="pl-PL" dirty="0" err="1"/>
              <a:t>push</a:t>
            </a:r>
            <a:r>
              <a:rPr lang="pl-PL" dirty="0"/>
              <a:t> (--set-</a:t>
            </a:r>
            <a:r>
              <a:rPr lang="pl-PL" dirty="0" err="1"/>
              <a:t>upstream</a:t>
            </a:r>
            <a:r>
              <a:rPr lang="pl-PL" dirty="0"/>
              <a:t>)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7DFC1-18BE-B247-92F3-E0C196191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5" y="2012950"/>
            <a:ext cx="852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</a:t>
            </a:r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requesta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E4BEF-1EA7-BD43-9E99-8CD6F841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14928"/>
            <a:ext cx="9887349" cy="5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4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Merge</a:t>
            </a:r>
            <a:r>
              <a:rPr lang="pl-PL" dirty="0"/>
              <a:t> </a:t>
            </a:r>
            <a:r>
              <a:rPr lang="pl-PL" dirty="0" err="1"/>
              <a:t>request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A109D-CBFC-384B-99D7-C2C71492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3374"/>
            <a:ext cx="10088882" cy="52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3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apply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pop &lt;i&gt;</a:t>
            </a:r>
            <a:r>
              <a:rPr lang="pl-PL" sz="1800" dirty="0"/>
              <a:t> – aplikuje zmiany ze schowka i usuwa je z listy zmian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stash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95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088" y="-63461"/>
            <a:ext cx="5920352" cy="1797803"/>
          </a:xfrm>
        </p:spPr>
        <p:txBody>
          <a:bodyPr/>
          <a:lstStyle/>
          <a:p>
            <a:r>
              <a:rPr lang="pl-PL" dirty="0"/>
              <a:t>Zadanie </a:t>
            </a:r>
            <a:r>
              <a:rPr lang="en-US" dirty="0"/>
              <a:t>2</a:t>
            </a:r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846755" y="1734342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Przygotowany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</a:t>
            </a:r>
            <a:r>
              <a:rPr lang="en-US" sz="2000" dirty="0">
                <a:solidFill>
                  <a:schemeClr val="bg2"/>
                </a:solidFill>
              </a:rPr>
              <a:t> z </a:t>
            </a:r>
            <a:r>
              <a:rPr lang="en-US" sz="2000" dirty="0" err="1">
                <a:solidFill>
                  <a:schemeClr val="bg2"/>
                </a:solidFill>
              </a:rPr>
              <a:t>jedną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linijką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tekstu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zadaniem</a:t>
            </a:r>
            <a:r>
              <a:rPr lang="en-US" sz="2000" dirty="0">
                <a:solidFill>
                  <a:schemeClr val="bg2"/>
                </a:solidFill>
              </a:rPr>
              <a:t> Zad2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Robią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edytująć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historyjke</a:t>
            </a: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Rozwiązują</a:t>
            </a:r>
            <a:r>
              <a:rPr lang="en-US" sz="2000" dirty="0">
                <a:solidFill>
                  <a:schemeClr val="bg2"/>
                </a:solidFill>
              </a:rPr>
              <a:t> w </a:t>
            </a:r>
            <a:r>
              <a:rPr lang="en-US" sz="2000" dirty="0" err="1">
                <a:solidFill>
                  <a:schemeClr val="bg2"/>
                </a:solidFill>
              </a:rPr>
              <a:t>notatniku</a:t>
            </a:r>
            <a:r>
              <a:rPr lang="en-US" sz="2000" dirty="0">
                <a:solidFill>
                  <a:schemeClr val="bg2"/>
                </a:solidFill>
              </a:rPr>
              <a:t>??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2"/>
                </a:solidFill>
              </a:rPr>
              <a:t>Przygotować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konflikt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pokazać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</a:t>
            </a:r>
            <a:r>
              <a:rPr lang="en-US" sz="2000" dirty="0">
                <a:solidFill>
                  <a:schemeClr val="bg2"/>
                </a:solidFill>
              </a:rPr>
              <a:t> live coding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75708-A610-124A-A924-B1875D1515DB}"/>
              </a:ext>
            </a:extLst>
          </p:cNvPr>
          <p:cNvSpPr txBox="1"/>
          <p:nvPr/>
        </p:nvSpPr>
        <p:spPr>
          <a:xfrm>
            <a:off x="914850" y="4288887"/>
            <a:ext cx="10057950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git c</a:t>
            </a:r>
            <a:r>
              <a:rPr lang="en-US" sz="2000" b="1" dirty="0">
                <a:solidFill>
                  <a:schemeClr val="lt1"/>
                </a:solidFill>
              </a:rPr>
              <a:t>lone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en-US" sz="2000" b="1" dirty="0">
                <a:solidFill>
                  <a:schemeClr val="lt1"/>
                </a:solidFill>
              </a:rPr>
              <a:t>&lt;</a:t>
            </a:r>
            <a:r>
              <a:rPr lang="en-US" sz="2000" b="1" dirty="0" err="1">
                <a:solidFill>
                  <a:schemeClr val="lt1"/>
                </a:solidFill>
              </a:rPr>
              <a:t>url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b="1" dirty="0">
                <a:solidFill>
                  <a:schemeClr val="lt1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en-US" sz="2000" dirty="0" err="1">
                <a:solidFill>
                  <a:schemeClr val="bg2"/>
                </a:solidFill>
              </a:rPr>
              <a:t>stworzenie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kopii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istniejącego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repozytorium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>
                <a:solidFill>
                  <a:schemeClr val="lt1"/>
                </a:solidFill>
              </a:rPr>
              <a:t>cd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</a:t>
            </a:r>
            <a:r>
              <a:rPr lang="pl-PL" sz="2000" dirty="0">
                <a:solidFill>
                  <a:schemeClr val="bg2"/>
                </a:solidFill>
              </a:rPr>
              <a:t> – </a:t>
            </a:r>
            <a:r>
              <a:rPr lang="pl-PL" sz="2000" dirty="0" err="1">
                <a:solidFill>
                  <a:schemeClr val="bg2"/>
                </a:solidFill>
              </a:rPr>
              <a:t>prz</a:t>
            </a:r>
            <a:r>
              <a:rPr lang="en-US" sz="2000" dirty="0" err="1">
                <a:solidFill>
                  <a:schemeClr val="bg2"/>
                </a:solidFill>
              </a:rPr>
              <a:t>ejście</a:t>
            </a:r>
            <a:r>
              <a:rPr lang="en-US" sz="2000" dirty="0">
                <a:solidFill>
                  <a:schemeClr val="bg2"/>
                </a:solidFill>
              </a:rPr>
              <a:t> do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pl-PL" sz="2000" b="1" dirty="0" err="1">
                <a:solidFill>
                  <a:schemeClr val="lt1"/>
                </a:solidFill>
              </a:rPr>
              <a:t>ls</a:t>
            </a:r>
            <a:r>
              <a:rPr lang="pl-PL" sz="2000" b="1" dirty="0">
                <a:solidFill>
                  <a:schemeClr val="lt1"/>
                </a:solidFill>
              </a:rPr>
              <a:t>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  <a:p>
            <a:r>
              <a:rPr lang="pl-PL" sz="2000" b="1" dirty="0">
                <a:solidFill>
                  <a:schemeClr val="lt1"/>
                </a:solidFill>
              </a:rPr>
              <a:t>$ </a:t>
            </a:r>
            <a:r>
              <a:rPr lang="en-US" sz="2000" b="1" dirty="0" err="1">
                <a:solidFill>
                  <a:schemeClr val="lt1"/>
                </a:solidFill>
              </a:rPr>
              <a:t>mkdir</a:t>
            </a:r>
            <a:r>
              <a:rPr lang="en-US" sz="2000" b="1" dirty="0">
                <a:solidFill>
                  <a:schemeClr val="lt1"/>
                </a:solidFill>
              </a:rPr>
              <a:t> &lt;</a:t>
            </a:r>
            <a:r>
              <a:rPr lang="en-US" sz="2000" b="1" dirty="0" err="1">
                <a:solidFill>
                  <a:schemeClr val="lt1"/>
                </a:solidFill>
              </a:rPr>
              <a:t>file_name</a:t>
            </a:r>
            <a:r>
              <a:rPr lang="en-US" sz="2000" b="1" dirty="0">
                <a:solidFill>
                  <a:schemeClr val="lt1"/>
                </a:solidFill>
              </a:rPr>
              <a:t>&gt; </a:t>
            </a:r>
            <a:r>
              <a:rPr lang="pl-PL" sz="2000" dirty="0">
                <a:solidFill>
                  <a:schemeClr val="bg2"/>
                </a:solidFill>
              </a:rPr>
              <a:t>–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utworzenie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nowego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katalogu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2"/>
                </a:solidFill>
              </a:rPr>
              <a:t>klawisz</a:t>
            </a:r>
            <a:r>
              <a:rPr lang="en-US" sz="2000" b="1" dirty="0">
                <a:solidFill>
                  <a:schemeClr val="bg2"/>
                </a:solidFill>
              </a:rPr>
              <a:t> Tab – </a:t>
            </a:r>
            <a:r>
              <a:rPr lang="en-US" sz="2000" dirty="0" err="1">
                <a:solidFill>
                  <a:schemeClr val="bg2"/>
                </a:solidFill>
              </a:rPr>
              <a:t>autouzupełnianie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komend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5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dirty="0">
                <a:sym typeface="Wingdings" pitchFamily="2" charset="2"/>
              </a:rPr>
              <a:t>Nazwa </a:t>
            </a: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dirty="0" err="1">
                <a:sym typeface="Wingdings" pitchFamily="2" charset="2"/>
              </a:rPr>
              <a:t>mergowaniu</a:t>
            </a:r>
            <a:r>
              <a:rPr lang="pl-PL" sz="1800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dirty="0">
                <a:sym typeface="Wingdings" pitchFamily="2" charset="2"/>
              </a:rPr>
              <a:t>– trzeci przodek aktualnie wybranego </a:t>
            </a:r>
            <a:r>
              <a:rPr lang="pl-PL" sz="1800" dirty="0" err="1">
                <a:sym typeface="Wingdings" pitchFamily="2" charset="2"/>
              </a:rPr>
              <a:t>snapshota</a:t>
            </a:r>
            <a:r>
              <a:rPr lang="pl-PL" sz="1800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47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72257"/>
            <a:ext cx="10515600" cy="1941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 Pominięcie nazwy </a:t>
            </a:r>
            <a:r>
              <a:rPr lang="pl-PL" sz="1800" dirty="0" err="1"/>
              <a:t>brancha</a:t>
            </a:r>
            <a:r>
              <a:rPr lang="pl-PL" sz="1800" dirty="0"/>
              <a:t> ściągnie zmiany ze wszystkich </a:t>
            </a:r>
            <a:r>
              <a:rPr lang="pl-PL" sz="1800" dirty="0" err="1"/>
              <a:t>branchy</a:t>
            </a:r>
            <a:r>
              <a:rPr lang="pl-PL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913913"/>
            <a:ext cx="10515600" cy="2427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b="1" dirty="0"/>
          </a:p>
          <a:p>
            <a:r>
              <a:rPr lang="pl-PL" b="1" dirty="0"/>
              <a:t>$ git </a:t>
            </a:r>
            <a:r>
              <a:rPr lang="pl-PL" b="1" dirty="0" err="1"/>
              <a:t>fetch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 </a:t>
            </a:r>
            <a:r>
              <a:rPr lang="pl-PL" dirty="0"/>
              <a:t>– pobranie aktualnej wersji zdalnego </a:t>
            </a:r>
            <a:r>
              <a:rPr lang="pl-PL" dirty="0" err="1"/>
              <a:t>repo</a:t>
            </a:r>
            <a:r>
              <a:rPr lang="pl-PL" dirty="0"/>
              <a:t> (wszystkie </a:t>
            </a:r>
            <a:r>
              <a:rPr lang="pl-PL" dirty="0" err="1"/>
              <a:t>branche</a:t>
            </a:r>
            <a:r>
              <a:rPr lang="pl-PL" dirty="0"/>
              <a:t>)</a:t>
            </a:r>
          </a:p>
          <a:p>
            <a:r>
              <a:rPr lang="pl-PL" b="1" dirty="0"/>
              <a:t>$ git 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, którego chcemy przejrzeć przed </a:t>
            </a:r>
            <a:r>
              <a:rPr lang="pl-PL" dirty="0" err="1"/>
              <a:t>mergem</a:t>
            </a:r>
            <a:r>
              <a:rPr lang="pl-PL" dirty="0"/>
              <a:t> do naszej gałęzi</a:t>
            </a:r>
          </a:p>
          <a:p>
            <a:r>
              <a:rPr lang="pl-PL" b="1" dirty="0"/>
              <a:t>$ git </a:t>
            </a:r>
            <a:r>
              <a:rPr lang="pl-PL" b="1" dirty="0" err="1"/>
              <a:t>checkout</a:t>
            </a:r>
            <a:r>
              <a:rPr lang="pl-PL" b="1" dirty="0"/>
              <a:t> </a:t>
            </a:r>
            <a:r>
              <a:rPr lang="pl-PL" b="1" dirty="0" err="1"/>
              <a:t>my_changes</a:t>
            </a:r>
            <a:r>
              <a:rPr lang="pl-PL" b="1" dirty="0"/>
              <a:t> </a:t>
            </a:r>
            <a:r>
              <a:rPr lang="pl-PL" dirty="0"/>
              <a:t>- przełączenie się na </a:t>
            </a:r>
            <a:r>
              <a:rPr lang="pl-PL" dirty="0" err="1"/>
              <a:t>brancha</a:t>
            </a:r>
            <a:r>
              <a:rPr lang="pl-PL" dirty="0"/>
              <a:t> „</a:t>
            </a:r>
            <a:r>
              <a:rPr lang="pl-PL" dirty="0" err="1"/>
              <a:t>my_changes</a:t>
            </a:r>
            <a:r>
              <a:rPr lang="pl-PL" dirty="0"/>
              <a:t>” nad którym pracujemy</a:t>
            </a:r>
          </a:p>
          <a:p>
            <a:r>
              <a:rPr lang="pl-PL" b="1" dirty="0"/>
              <a:t>$ git </a:t>
            </a:r>
            <a:r>
              <a:rPr lang="pl-PL" b="1" dirty="0" err="1"/>
              <a:t>merge</a:t>
            </a:r>
            <a:r>
              <a:rPr lang="pl-PL" b="1" dirty="0"/>
              <a:t> </a:t>
            </a:r>
            <a:r>
              <a:rPr lang="pl-PL" b="1" dirty="0" err="1"/>
              <a:t>origin</a:t>
            </a:r>
            <a:r>
              <a:rPr lang="pl-PL" b="1" dirty="0"/>
              <a:t>/</a:t>
            </a:r>
            <a:r>
              <a:rPr lang="pl-PL" b="1" dirty="0" err="1"/>
              <a:t>feature</a:t>
            </a:r>
            <a:r>
              <a:rPr lang="pl-PL" dirty="0"/>
              <a:t> - </a:t>
            </a:r>
            <a:r>
              <a:rPr lang="pl-PL" dirty="0" err="1"/>
              <a:t>zmergowanie</a:t>
            </a:r>
            <a:r>
              <a:rPr lang="pl-PL" dirty="0"/>
              <a:t> zmian pobranych przez </a:t>
            </a:r>
            <a:r>
              <a:rPr lang="pl-PL" b="1" dirty="0" err="1"/>
              <a:t>fetch</a:t>
            </a:r>
            <a:r>
              <a:rPr lang="pl-PL" dirty="0"/>
              <a:t> do </a:t>
            </a:r>
            <a:r>
              <a:rPr lang="pl-PL" dirty="0" err="1"/>
              <a:t>brancha</a:t>
            </a:r>
            <a:r>
              <a:rPr lang="pl-PL" dirty="0"/>
              <a:t> nad którym pracujemy</a:t>
            </a:r>
          </a:p>
        </p:txBody>
      </p:sp>
    </p:spTree>
    <p:extLst>
      <p:ext uri="{BB962C8B-B14F-4D97-AF65-F5344CB8AC3E}">
        <p14:creationId xmlns:p14="http://schemas.microsoft.com/office/powerpoint/2010/main" val="3832058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14254</TotalTime>
  <Words>5762</Words>
  <Application>Microsoft Macintosh PowerPoint</Application>
  <PresentationFormat>Widescreen</PresentationFormat>
  <Paragraphs>752</Paragraphs>
  <Slides>78</Slides>
  <Notes>66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Century Gothic</vt:lpstr>
      <vt:lpstr>Galano Grotesque Light</vt:lpstr>
      <vt:lpstr>Calibri</vt:lpstr>
      <vt:lpstr>Arial</vt:lpstr>
      <vt:lpstr>Wingdings</vt:lpstr>
      <vt:lpstr>Galano Grotesque Medium</vt:lpstr>
      <vt:lpstr>Montserrat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Wprowadzenie</vt:lpstr>
      <vt:lpstr>Klonowanie zdalnego repozytorium polecenie: git clone</vt:lpstr>
      <vt:lpstr>Klonowanie zdalnego repozytorium polecenie: git clone</vt:lpstr>
      <vt:lpstr>Zadanie 5</vt:lpstr>
      <vt:lpstr>Zadanie 5 c.d.</vt:lpstr>
      <vt:lpstr>Praca z branchami</vt:lpstr>
      <vt:lpstr>Usuwanie plików ze staging area polecenie: git reset</vt:lpstr>
      <vt:lpstr>Usuwanie plików z repozytorium polecenie: git rm</vt:lpstr>
      <vt:lpstr>Przenoszenie plików polecenie: git mv</vt:lpstr>
      <vt:lpstr>Zadanie 6</vt:lpstr>
      <vt:lpstr>Pobranie zmian ze zdalnego repozytorium polecenie: git pull</vt:lpstr>
      <vt:lpstr>Scalanie gałęzi do mastera polecenie: git merge</vt:lpstr>
      <vt:lpstr>Wysłanie zmian do repozytorium polecenie: git push</vt:lpstr>
      <vt:lpstr>Zadanie 7</vt:lpstr>
      <vt:lpstr>Praca z branchami</vt:lpstr>
      <vt:lpstr>Zadanie 8</vt:lpstr>
      <vt:lpstr>Zadanie 8</vt:lpstr>
      <vt:lpstr>Rozwiązywanie konfliktów</vt:lpstr>
      <vt:lpstr>Zapamiętanie danych uwierzytelniających konfiguracja loginu i hasła</vt:lpstr>
      <vt:lpstr>Zadanie 1</vt:lpstr>
      <vt:lpstr>Zadanie 1 c.d.</vt:lpstr>
      <vt:lpstr>Konflikty polecenie: git push</vt:lpstr>
      <vt:lpstr>Konflikty polecenie: git pull</vt:lpstr>
      <vt:lpstr>Konflikty polecenie: git diff </vt:lpstr>
      <vt:lpstr>Konflikty polecenie: git blame</vt:lpstr>
      <vt:lpstr>Zadanie 2</vt:lpstr>
      <vt:lpstr>Konflikty polecenie: git mergetool</vt:lpstr>
      <vt:lpstr>Zadanie 3</vt:lpstr>
      <vt:lpstr>Edycja pliku na branchu</vt:lpstr>
      <vt:lpstr>add, commit, push (--set-upstream)</vt:lpstr>
      <vt:lpstr>Tworzenie merge requesta</vt:lpstr>
      <vt:lpstr>Merge request</vt:lpstr>
      <vt:lpstr>Stashowanie plików polecenie: git stash</vt:lpstr>
      <vt:lpstr>Zadanie 2</vt:lpstr>
      <vt:lpstr>Wskazywanie snapshota </vt:lpstr>
      <vt:lpstr>Pobranie zmian ze zdalnego repo polecenie: git fetch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Zadanie x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Karol Pisarek</cp:lastModifiedBy>
  <cp:revision>269</cp:revision>
  <dcterms:created xsi:type="dcterms:W3CDTF">2019-11-06T13:29:35Z</dcterms:created>
  <dcterms:modified xsi:type="dcterms:W3CDTF">2019-11-28T09:45:45Z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